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ink/ink1.xml" ContentType="application/inkml+xml"/>
  <Override PartName="/ppt/media/image13.tif" ContentType="image/tif"/>
  <Override PartName="/ppt/media/image40.tif" ContentType="image/tif"/>
  <Override PartName="/ppt/media/image41.tif" ContentType="image/tif"/>
  <Override PartName="/ppt/media/image42.tif" ContentType="image/tif"/>
  <Override PartName="/ppt/media/image43.tif" ContentType="image/tif"/>
  <Override PartName="/ppt/media/image44.tif" ContentType="image/tif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399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42" r:id="rId45"/>
    <p:sldId id="400" r:id="rId46"/>
    <p:sldId id="401" r:id="rId47"/>
    <p:sldId id="261" r:id="rId48"/>
    <p:sldId id="402" r:id="rId49"/>
    <p:sldId id="403" r:id="rId50"/>
    <p:sldId id="404" r:id="rId51"/>
    <p:sldId id="267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1pPr>
    <a:lvl2pPr marL="0" marR="0" indent="3429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2pPr>
    <a:lvl3pPr marL="0" marR="0" indent="6858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3pPr>
    <a:lvl4pPr marL="0" marR="0" indent="10287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4pPr>
    <a:lvl5pPr marL="0" marR="0" indent="13716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5pPr>
    <a:lvl6pPr marL="0" marR="0" indent="17145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6pPr>
    <a:lvl7pPr marL="0" marR="0" indent="20574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7pPr>
    <a:lvl8pPr marL="0" marR="0" indent="24003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8pPr>
    <a:lvl9pPr marL="0" marR="0" indent="27432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F23"/>
    <a:srgbClr val="949494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noFill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ff" i="on">
        <a:font>
          <a:latin typeface="Times"/>
          <a:ea typeface="Times"/>
          <a:cs typeface="Times"/>
        </a:font>
        <a:srgbClr val="0048A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8575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A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28575" cap="flat">
              <a:noFill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8"/>
    <p:restoredTop sz="87416"/>
  </p:normalViewPr>
  <p:slideViewPr>
    <p:cSldViewPr snapToGrid="0" snapToObjects="1">
      <p:cViewPr varScale="1">
        <p:scale>
          <a:sx n="62" d="100"/>
          <a:sy n="62" d="100"/>
        </p:scale>
        <p:origin x="2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" Type="http://schemas.openxmlformats.org/officeDocument/2006/relationships/slide" Target="slides/slide2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" Type="http://schemas.openxmlformats.org/officeDocument/2006/relationships/slide" Target="slides/slide3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" Type="http://schemas.openxmlformats.org/officeDocument/2006/relationships/slide" Target="slides/slide4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" Type="http://schemas.openxmlformats.org/officeDocument/2006/relationships/slide" Target="slides/slide5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" Type="http://schemas.openxmlformats.org/officeDocument/2006/relationships/slide" Target="slides/slide6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8" Type="http://schemas.openxmlformats.org/officeDocument/2006/relationships/slide" Target="slides/slide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1:20:41.13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14257 7636 24575,'0'0'0</inkml:trace>
</inkml:ink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Relationship Id="rId3" Type="http://schemas.openxmlformats.org/officeDocument/2006/relationships/hyperlink" Target="https://commons.wikimedia.org/wiki/File:Bob_Tarjan.jpg" TargetMode="Externa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Relationship Id="rId3" Type="http://schemas.openxmlformats.org/officeDocument/2006/relationships/hyperlink" Target="https://commons.wikimedia.org/wiki/File:KnuthAtOpenContentAlliance.jpg" TargetMode="Externa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http://</a:t>
            </a:r>
            <a:r>
              <a:rPr lang="en-US" dirty="0" err="1"/>
              <a:t>www.cs.princeton.edu</a:t>
            </a:r>
            <a:r>
              <a:rPr lang="en-US" dirty="0"/>
              <a:t>/~</a:t>
            </a:r>
            <a:r>
              <a:rPr lang="en-US" dirty="0" err="1"/>
              <a:t>wayne</a:t>
            </a:r>
            <a:r>
              <a:rPr lang="en-US" dirty="0"/>
              <a:t>/</a:t>
            </a:r>
            <a:r>
              <a:rPr lang="en-US" dirty="0" err="1"/>
              <a:t>kleinberg-tardos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0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4" name="Shape 4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case of set cover because every element appears in exactly two sets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9" name="Shape 6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Any logical formula can be expressed in CNF.</a:t>
            </a:r>
          </a:p>
          <a:p>
            <a:pPr>
              <a:buClr>
                <a:srgbClr val="000000"/>
              </a:buClr>
              <a:buFont typeface="Lucida Sans"/>
            </a:pPr>
            <a:r>
              <a:t>, automatic verification systems for software, mean field diluted spin glass model in physics, ….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9" name="Shape 6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https://thorehusfeldt.wordpress.com/2017/12/05/np-is-wrong/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8" name="Shape 7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Proof idea for transitivity:  compose the two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Given an oracle for Z, can solve instance of X:</a:t>
            </a:r>
          </a:p>
          <a:p>
            <a:pPr>
              <a:buClr>
                <a:srgbClr val="000000"/>
              </a:buClr>
              <a:buFont typeface="Lucida Sans"/>
            </a:pPr>
            <a:r>
              <a:t>run the algorithm for X using a oracle for Y</a:t>
            </a:r>
          </a:p>
          <a:p>
            <a:pPr>
              <a:buClr>
                <a:srgbClr val="000000"/>
              </a:buClr>
              <a:buFont typeface="Lucida Sans"/>
            </a:pPr>
            <a:r>
              <a:t>each time oracle for Y is called, simulate it in a polynomial number of steps by using algorithm for Y, plus oracle calls to Z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5" name="Shape 7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not explicitly covered in book, but justifies our focus on decision problems instead of search problems </a:t>
            </a:r>
          </a:p>
          <a:p>
            <a:pPr>
              <a:buClr>
                <a:srgbClr val="000000"/>
              </a:buClr>
              <a:buFont typeface="Lucida Sans"/>
            </a:pPr>
            <a:r>
              <a:t>more generally, all np-complete problems are self-reducible</a:t>
            </a:r>
          </a:p>
          <a:p>
            <a:pPr>
              <a:buClr>
                <a:srgbClr val="000000"/>
              </a:buClr>
              <a:buFont typeface="Lucida Sans"/>
            </a:pPr>
            <a:r>
              <a:t>for more examples: http://www.cs.toronto.edu/~fpitt/CSC363/20081/lectures/LN11.txt</a:t>
            </a:r>
          </a:p>
          <a:p>
            <a:pPr>
              <a:buClr>
                <a:srgbClr val="000000"/>
              </a:buClr>
              <a:buFont typeface="Lucida Sans"/>
            </a:pPr>
            <a:br/>
            <a:br/>
            <a:r>
              <a:t>Self-reducibility.  Search problem ≤ P decision version.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Applies to all (NP-complete) problems in this chapter.</a:t>
            </a:r>
          </a:p>
          <a:p>
            <a:pPr>
              <a:buClr>
                <a:srgbClr val="000000"/>
              </a:buClr>
              <a:buFont typeface="Lucida Sans"/>
            </a:pPr>
            <a:r>
              <a:t>Justifies our focus on decision problems.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2" name="Shape 2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2-colorable - there is a cycle of length 7 (odd) and 9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Note: in general, interference graph is arbitrary so 3-color is equivalent to 3-register allocation. For many applications, interference graph is chordal (which can be solved in polynomial time)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Shape 2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7" name="Shape 2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6 nodes,13 edges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Shape 27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0" name="Shape 27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Karp analyzed most juicy open problem in discrete math – showed most were NP-complete</a:t>
            </a:r>
          </a:p>
          <a:p>
            <a:pPr>
              <a:buClr>
                <a:srgbClr val="000000"/>
              </a:buClr>
              <a:buFont typeface="Lucida Sans"/>
            </a:pPr>
            <a:r>
              <a:t>x -&gt; y means x reduces to y (if you can solve y, then you can solve x)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Then to join the NP-complete club, you need a reduction from SAT (or any other current member) to you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A(s) \; = \; </a:t>
            </a:r>
          </a:p>
          <a:p>
            <a:pPr>
              <a:buClr>
                <a:srgbClr val="000000"/>
              </a:buClr>
              <a:buFont typeface="Lucida Sans"/>
            </a:pPr>
            <a:r>
              <a:t>\begin{cases}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yes} &amp; \text{if $s \in X$} \\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no} &amp; \text{if $s \notin X$}</a:t>
            </a:r>
          </a:p>
          <a:p>
            <a:pPr>
              <a:buClr>
                <a:srgbClr val="000000"/>
              </a:buClr>
              <a:buFont typeface="Lucida Sans"/>
            </a:pPr>
            <a:r>
              <a:t>\end{cases}</a:t>
            </a:r>
          </a:p>
        </p:txBody>
      </p:sp>
    </p:spTree>
    <p:extLst>
      <p:ext uri="{BB962C8B-B14F-4D97-AF65-F5344CB8AC3E}">
        <p14:creationId xmlns:p14="http://schemas.microsoft.com/office/powerpoint/2010/main" val="320389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huge gulf between polynomial and exponential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poly-time: if you double the size of the input, the time to solve a problem doubles or triples or grows by some fixed rate</a:t>
            </a:r>
          </a:p>
          <a:p>
            <a:pPr>
              <a:buClr>
                <a:srgbClr val="000000"/>
              </a:buClr>
              <a:buFont typeface="Lucida Sans"/>
            </a:pPr>
            <a:r>
              <a:t>Closed under addition, multiplication, composition 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 on a TM is the same as poly-time on a word RAM since you can simulate one on the other with at most a poly blowup in running time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Certifier views things from “managerial" viewpoint.</a:t>
            </a:r>
          </a:p>
          <a:p>
            <a:pPr>
              <a:buClr>
                <a:srgbClr val="000000"/>
              </a:buClr>
              <a:buFont typeface="Lucida Sans"/>
            </a:pPr>
            <a:r>
              <a:t>Certifier doesn’t determine whether s ∈ X on its own;</a:t>
            </a:r>
            <a:br/>
            <a:r>
              <a:t>rather, it checks a proposed proof t that s ∈ X.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Note: only yes instances need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44557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33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0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epsilon = empty string</a:t>
            </a:r>
          </a:p>
          <a:p>
            <a:r>
              <a:t>Remark.  Time-hierarchy theorem implies  P  ⊊  EXP.</a:t>
            </a:r>
          </a:p>
        </p:txBody>
      </p:sp>
    </p:spTree>
    <p:extLst>
      <p:ext uri="{BB962C8B-B14F-4D97-AF65-F5344CB8AC3E}">
        <p14:creationId xmlns:p14="http://schemas.microsoft.com/office/powerpoint/2010/main" val="2062908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formulated conjecture explicitly, others presented close approximations</a:t>
            </a:r>
          </a:p>
          <a:p>
            <a:pPr>
              <a:buClr>
                <a:srgbClr val="000000"/>
              </a:buClr>
              <a:buFont typeface="Lucida Sans"/>
            </a:pPr>
            <a:r>
              <a:t>“ The classes of problems which are respectively known and not known to have good algorithms are of great theoretical interest….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If no, then computer scientists can say "I told you so"</a:t>
            </a:r>
          </a:p>
        </p:txBody>
      </p:sp>
    </p:spTree>
    <p:extLst>
      <p:ext uri="{BB962C8B-B14F-4D97-AF65-F5344CB8AC3E}">
        <p14:creationId xmlns:p14="http://schemas.microsoft.com/office/powerpoint/2010/main" val="12238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/~gasarch/papers/poll.pdf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rPr u="sng">
                <a:hlinkClick r:id="rId3"/>
              </a:rPr>
              <a:t>https://commons.wikimedia.org/wiki/File:Bob_Tarjan.jpg</a:t>
            </a:r>
          </a:p>
          <a:p>
            <a:pPr>
              <a:buClr>
                <a:srgbClr val="000000"/>
              </a:buClr>
              <a:buFont typeface="Lucida Sans"/>
            </a:pPr>
            <a:r>
              <a:t>GNU Free Documentation License, Version 1.2 or any later version</a:t>
            </a:r>
          </a:p>
        </p:txBody>
      </p:sp>
    </p:spTree>
    <p:extLst>
      <p:ext uri="{BB962C8B-B14F-4D97-AF65-F5344CB8AC3E}">
        <p14:creationId xmlns:p14="http://schemas.microsoft.com/office/powerpoint/2010/main" val="2689533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7" name="Shape 4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https://commons.wikimedia.org/wiki/File:KnuthAtOpenContentAlliance.jpg</a:t>
            </a:r>
          </a:p>
          <a:p>
            <a:r>
              <a:t>Creative Commons Attribution-Share Alike 2.5 Generic</a:t>
            </a:r>
          </a:p>
        </p:txBody>
      </p:sp>
    </p:spTree>
    <p:extLst>
      <p:ext uri="{BB962C8B-B14F-4D97-AF65-F5344CB8AC3E}">
        <p14:creationId xmlns:p14="http://schemas.microsoft.com/office/powerpoint/2010/main" val="42079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and Karp reductions are different (Richard E. Ladner, Nancy A. Lynch, Alan L. Selman: A Comparison of Polynomial Time Reducibilities. Theoretical Computer Science 1(2): 103-123 (1975)).</a:t>
            </a:r>
          </a:p>
          <a:p>
            <a:pPr>
              <a:buClr>
                <a:srgbClr val="000000"/>
              </a:buClr>
              <a:buFont typeface="Lucida Sans"/>
            </a:pPr>
            <a:r>
              <a:t>If Cook reduction = Karp reduction then co-NP = NP; if Cook reduction != Karp reduction, then P != NP.</a:t>
            </a:r>
          </a:p>
          <a:p>
            <a:pPr>
              <a:buClr>
                <a:srgbClr val="000000"/>
              </a:buClr>
              <a:buFont typeface="Lucida Sans"/>
            </a:pPr>
            <a:r>
              <a:t>Difference between Cook and Karp:  with Cook, you get to the oracle more than once and you can even call it adaptively (based on results of previous oracle calls)</a:t>
            </a:r>
          </a:p>
        </p:txBody>
      </p:sp>
    </p:spTree>
    <p:extLst>
      <p:ext uri="{BB962C8B-B14F-4D97-AF65-F5344CB8AC3E}">
        <p14:creationId xmlns:p14="http://schemas.microsoft.com/office/powerpoint/2010/main" val="2167136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1" name="Shape 5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why couldn't there be incomparable problems such that neither X &lt;= Y nor Y &lt;= X ?</a:t>
            </a:r>
          </a:p>
        </p:txBody>
      </p:sp>
    </p:spTree>
    <p:extLst>
      <p:ext uri="{BB962C8B-B14F-4D97-AF65-F5344CB8AC3E}">
        <p14:creationId xmlns:p14="http://schemas.microsoft.com/office/powerpoint/2010/main" val="397271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combinatorial circuit =  DAG</a:t>
            </a:r>
          </a:p>
        </p:txBody>
      </p:sp>
    </p:spTree>
    <p:extLst>
      <p:ext uri="{BB962C8B-B14F-4D97-AF65-F5344CB8AC3E}">
        <p14:creationId xmlns:p14="http://schemas.microsoft.com/office/powerpoint/2010/main" val="126361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 line between problems for which we know of poly-time algorithms and those with which we don’t is rather thin.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2193135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40419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0" name="Shape 6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[could also do formal "first" NP-completeness proof based on Turing machines]</a:t>
            </a:r>
          </a:p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A poly-size circuit family is a circuit C_n for each input size n that has &lt;= n^k + k gates.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Theorem 1.2. P subset P / poly. Every time t(n) algorithm can be simulated on a circuit of size O(t(n)^c) for some constant c depending on model of computation.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http://www.stanford.edu/~rrwill/week3.pdf</a:t>
            </a:r>
          </a:p>
          <a:p>
            <a:pPr>
              <a:buClr>
                <a:srgbClr val="000000"/>
              </a:buClr>
              <a:buFont typeface="Lucida Sans"/>
            </a:pPr>
            <a:r>
              <a:t>[ by Savage's theorem,  P = languages with uniformly polynomial circuits ]</a:t>
            </a:r>
          </a:p>
        </p:txBody>
      </p:sp>
    </p:spTree>
    <p:extLst>
      <p:ext uri="{BB962C8B-B14F-4D97-AF65-F5344CB8AC3E}">
        <p14:creationId xmlns:p14="http://schemas.microsoft.com/office/powerpoint/2010/main" val="108154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3" name="Shape 8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 and C: recall If Y is NP-complete, then Y is in P iff P = NP.</a:t>
            </a:r>
          </a:p>
        </p:txBody>
      </p:sp>
    </p:spTree>
    <p:extLst>
      <p:ext uri="{BB962C8B-B14F-4D97-AF65-F5344CB8AC3E}">
        <p14:creationId xmlns:p14="http://schemas.microsoft.com/office/powerpoint/2010/main" val="2527235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0" name="Shape 9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(\overline{z_1} \; \lor \; {z_3} \; \lor \; {z_4}), \;\;</a:t>
            </a:r>
          </a:p>
          <a:p>
            <a:r>
              <a:t>(\overline{z_1} \; \lor \; {z_3} \; \lor \; \overline{z_4}), \;\;</a:t>
            </a:r>
          </a:p>
          <a:p>
            <a:r>
              <a:t>(\overline{z_1} \; \lor \; \overline{z_3} \; \lor \; {z_4}), \;\; </a:t>
            </a:r>
          </a:p>
          <a:p>
            <a:r>
              <a:t>(\overline{z_1} \; \lor \; \overline{z_3} \; \lor \; \overline{z_4}) \\</a:t>
            </a:r>
          </a:p>
          <a:p>
            <a:r>
              <a:t>(\overline{z_2} \; \lor \; {z_3} \; \lor \; {z_4}), \;\;</a:t>
            </a:r>
          </a:p>
          <a:p>
            <a:r>
              <a:t>(\overline{z_2} \; \lor \; {z_3} \; \lor \; \overline{z_4}), \;\;</a:t>
            </a:r>
          </a:p>
          <a:p>
            <a:r>
              <a:t>(\overline{z_2} \; \lor \; \overline{z_3} \; \lor \; {z_4}), \;\; </a:t>
            </a:r>
          </a:p>
          <a:p>
            <a:r>
              <a:t>(\overline{z_2} \; \lor \; \overline{z_3} \; \lor \; \overline{z_4})</a:t>
            </a:r>
          </a:p>
        </p:txBody>
      </p:sp>
    </p:spTree>
    <p:extLst>
      <p:ext uri="{BB962C8B-B14F-4D97-AF65-F5344CB8AC3E}">
        <p14:creationId xmlns:p14="http://schemas.microsoft.com/office/powerpoint/2010/main" val="1555630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reduction = polynomial time Turing reduction</a:t>
            </a:r>
          </a:p>
          <a:p>
            <a:pPr>
              <a:buClr>
                <a:srgbClr val="000000"/>
              </a:buClr>
              <a:buFont typeface="Lucida Sans"/>
            </a:pPr>
            <a:r>
              <a:t>Karp reduction = polynomial many-one reduction = polynomial transformation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This chapter.  Show that fundamental problems are "computationally equivalent" and are different manifestations of one really hard problem. (up to cost of reduction)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Scheduling application: an edge corresponds to a conflict. Find set of mutually non-conflicting jobs.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Toy application = art gallery problem:  place guards within an art gallery so that all corridors are visible at any time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- S = complement</a:t>
            </a: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778500" y="1638300"/>
            <a:ext cx="6908800" cy="698500"/>
          </a:xfrm>
          <a:prstGeom prst="rect">
            <a:avLst/>
          </a:prstGeom>
        </p:spPr>
        <p:txBody>
          <a:bodyPr lIns="50800" tIns="50800" rIns="50800" bIns="50800" anchor="t"/>
          <a:lstStyle>
            <a:lvl1pPr>
              <a:lnSpc>
                <a:spcPts val="4300"/>
              </a:lnSpc>
              <a:defRPr sz="3600" cap="small" spc="144"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78500" y="2540000"/>
            <a:ext cx="6921500" cy="5715000"/>
          </a:xfrm>
          <a:prstGeom prst="rect">
            <a:avLst/>
          </a:prstGeom>
        </p:spPr>
        <p:txBody>
          <a:bodyPr lIns="50800" tIns="50800" rIns="50800" bIns="50800"/>
          <a:lstStyle>
            <a:lvl1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1pPr>
            <a:lvl2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2pPr>
            <a:lvl3pPr marL="317500">
              <a:lnSpc>
                <a:spcPts val="5000"/>
              </a:lnSpc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3pPr>
            <a:lvl4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4pPr>
            <a:lvl5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ection 8.x"/>
          <p:cNvSpPr txBox="1">
            <a:spLocks noGrp="1"/>
          </p:cNvSpPr>
          <p:nvPr>
            <p:ph type="body" sz="quarter" idx="13"/>
          </p:nvPr>
        </p:nvSpPr>
        <p:spPr>
          <a:xfrm>
            <a:off x="655989" y="6890672"/>
            <a:ext cx="4445289" cy="3683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1449492">
              <a:lnSpc>
                <a:spcPct val="130000"/>
              </a:lnSpc>
              <a:buClr>
                <a:srgbClr val="000000"/>
              </a:buClr>
              <a:buFont typeface="Lucida Sans"/>
              <a:tabLst>
                <a:tab pos="1066800" algn="l"/>
              </a:tabLst>
              <a:defRPr sz="1800" b="1" cap="small">
                <a:solidFill>
                  <a:srgbClr val="60606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Section 8.x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3246" y="9271000"/>
            <a:ext cx="378308" cy="285827"/>
          </a:xfrm>
          <a:prstGeom prst="rect">
            <a:avLst/>
          </a:prstGeom>
        </p:spPr>
        <p:txBody>
          <a:bodyPr/>
          <a:lstStyle>
            <a:lvl1pPr>
              <a:lnSpc>
                <a:spcPts val="2100"/>
              </a:lnSpc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iz">
    <p:bg>
      <p:bgPr>
        <a:solidFill>
          <a:srgbClr val="FB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280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1066800" marR="58702" indent="-647700" defTabSz="1295400">
              <a:lnSpc>
                <a:spcPts val="3900"/>
              </a:lnSpc>
              <a:spcBef>
                <a:spcPts val="1300"/>
              </a:spcBef>
              <a:buSzPct val="100000"/>
              <a:buFontTx/>
              <a:buAutoNum type="alphaUcPeriod"/>
              <a:tabLst/>
              <a:defRPr b="1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4" name="ic-logo.pdf" descr="ic-logo.pdf"/>
          <p:cNvPicPr>
            <a:picLocks noChangeAspect="1"/>
          </p:cNvPicPr>
          <p:nvPr/>
        </p:nvPicPr>
        <p:blipFill>
          <a:blip r:embed="rId2"/>
          <a:srcRect r="80913"/>
          <a:stretch>
            <a:fillRect/>
          </a:stretch>
        </p:blipFill>
        <p:spPr>
          <a:xfrm>
            <a:off x="11663162" y="232965"/>
            <a:ext cx="570723" cy="579704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rview">
    <p:bg>
      <p:bgPr>
        <a:solidFill>
          <a:srgbClr val="CCD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63500" marR="58702" indent="800100" defTabSz="1295400">
              <a:lnSpc>
                <a:spcPct val="100000"/>
              </a:lnSpc>
              <a:tabLst/>
              <a:defRPr sz="4000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828800"/>
            <a:ext cx="11379200" cy="75692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buClr>
                <a:srgbClr val="0048AA"/>
              </a:buClr>
              <a:buFont typeface="Lucida Sans"/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lvl1pPr>
            <a:lvl2pPr marL="635000" marR="58702" indent="-508000" defTabSz="1295400">
              <a:lnSpc>
                <a:spcPts val="3900"/>
              </a:lnSpc>
              <a:buSzPct val="166666"/>
              <a:tabLst/>
              <a:defRPr>
                <a:uFill>
                  <a:solidFill>
                    <a:srgbClr val="000000"/>
                  </a:solidFill>
                </a:uFill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905511"/>
      </p:ext>
    </p:extLst>
  </p:cSld>
  <p:clrMapOvr>
    <a:masterClrMapping/>
  </p:clrMapOvr>
  <p:transition spd="med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812800" y="0"/>
            <a:ext cx="1137920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7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2pPr>
              <a:buFont typeface="Lucida Sans"/>
              <a:buChar char="・"/>
              <a:defRPr>
                <a:solidFill>
                  <a:srgbClr val="000000"/>
                </a:solidFill>
              </a:defRPr>
            </a:lvl2pPr>
            <a:lvl3pPr>
              <a:buFont typeface="Lucida Sans"/>
              <a:buChar char="-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5880" y="9347200"/>
            <a:ext cx="281840" cy="21595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defTabSz="457200">
              <a:lnSpc>
                <a:spcPts val="1400"/>
              </a:lnSpc>
              <a:buClrTx/>
              <a:buFontTx/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1pPr>
      <a:lvl2pPr marL="0" marR="0" indent="228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2pPr>
      <a:lvl3pPr marL="0" marR="0" indent="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3pPr>
      <a:lvl4pPr marL="0" marR="0" indent="685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4pPr>
      <a:lvl5pPr marL="0" marR="0" indent="914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5pPr>
      <a:lvl6pPr marL="0" marR="0" indent="11430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6pPr>
      <a:lvl7pPr marL="0" marR="0" indent="1371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7pPr>
      <a:lvl8pPr marL="0" marR="0" indent="1600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8pPr>
      <a:lvl9pPr marL="0" marR="0" indent="1828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9pPr>
    </p:titleStyle>
    <p:body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1pPr>
      <a:lvl2pPr marL="584200" marR="0" indent="-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6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2pPr>
      <a:lvl3pPr marL="914400" marR="0" indent="-3175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355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711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066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422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9pPr>
    </p:bodyStyle>
    <p:otherStyle>
      <a:lvl1pPr marL="0" marR="0" indent="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1pPr>
      <a:lvl2pPr marL="0" marR="0" indent="228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2pPr>
      <a:lvl3pPr marL="0" marR="0" indent="457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685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9144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11430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1371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600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828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18.png"/><Relationship Id="rId4" Type="http://schemas.openxmlformats.org/officeDocument/2006/relationships/image" Target="../media/image5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5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5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5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7.png"/><Relationship Id="rId9" Type="http://schemas.openxmlformats.org/officeDocument/2006/relationships/image" Target="../media/image5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7.png"/><Relationship Id="rId9" Type="http://schemas.openxmlformats.org/officeDocument/2006/relationships/image" Target="../media/image5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5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5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5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5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58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58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5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14.png"/><Relationship Id="rId7" Type="http://schemas.openxmlformats.org/officeDocument/2006/relationships/image" Target="../media/image5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33.png"/><Relationship Id="rId6" Type="http://schemas.openxmlformats.org/officeDocument/2006/relationships/image" Target="../media/image5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5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5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5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5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openxmlformats.org/officeDocument/2006/relationships/image" Target="../media/image58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openxmlformats.org/officeDocument/2006/relationships/image" Target="../media/image40.tif"/><Relationship Id="rId4" Type="http://schemas.openxmlformats.org/officeDocument/2006/relationships/image" Target="../media/image58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tif"/><Relationship Id="rId4" Type="http://schemas.openxmlformats.org/officeDocument/2006/relationships/image" Target="../media/image5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"/><Relationship Id="rId3" Type="http://schemas.openxmlformats.org/officeDocument/2006/relationships/image" Target="../media/image43.tif"/><Relationship Id="rId4" Type="http://schemas.openxmlformats.org/officeDocument/2006/relationships/image" Target="../media/image58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tif"/><Relationship Id="rId4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tif"/><Relationship Id="rId4" Type="http://schemas.openxmlformats.org/officeDocument/2006/relationships/image" Target="../media/image58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8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58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3" Type="http://schemas.openxmlformats.org/officeDocument/2006/relationships/image" Target="../media/image57.jpeg"/><Relationship Id="rId4" Type="http://schemas.openxmlformats.org/officeDocument/2006/relationships/image" Target="../media/image58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6" Type="http://schemas.openxmlformats.org/officeDocument/2006/relationships/image" Target="../media/image5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D39692-0CD0-7847-9B2A-46F9ABA51D60}"/>
              </a:ext>
            </a:extLst>
          </p:cNvPr>
          <p:cNvSpPr txBox="1">
            <a:spLocks noChangeArrowheads="1"/>
          </p:cNvSpPr>
          <p:nvPr/>
        </p:nvSpPr>
        <p:spPr>
          <a:xfrm>
            <a:off x="613465" y="2905919"/>
            <a:ext cx="11777870" cy="1143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1pPr>
            <a:lvl2pPr marL="0" marR="0" indent="228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2pPr>
            <a:lvl3pPr marL="0" marR="0" indent="457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3pPr>
            <a:lvl4pPr marL="0" marR="0" indent="685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4pPr>
            <a:lvl5pPr marL="0" marR="0" indent="9144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5pPr>
            <a:lvl6pPr marL="0" marR="0" indent="11430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6pPr>
            <a:lvl7pPr marL="0" marR="0" indent="1371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7pPr>
            <a:lvl8pPr marL="0" marR="0" indent="1600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8pPr>
            <a:lvl9pPr marL="0" marR="0" indent="1828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9pPr>
          </a:lstStyle>
          <a:p>
            <a:pPr algn="ctr" hangingPunct="1">
              <a:defRPr/>
            </a:pPr>
            <a:r>
              <a:rPr lang="en-US" altLang="zh-CN" sz="4400" dirty="0"/>
              <a:t>CS101</a:t>
            </a:r>
            <a:r>
              <a:rPr lang="zh-CN" altLang="en-US" sz="4400" dirty="0"/>
              <a:t> </a:t>
            </a:r>
            <a:r>
              <a:rPr lang="en-US" altLang="zh-CN" sz="4400" dirty="0"/>
              <a:t>Algorithms and Data Structures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35A3F68D-B7D7-534F-9DD2-5DDA7A37B8A3}"/>
              </a:ext>
            </a:extLst>
          </p:cNvPr>
          <p:cNvSpPr txBox="1">
            <a:spLocks/>
          </p:cNvSpPr>
          <p:nvPr/>
        </p:nvSpPr>
        <p:spPr>
          <a:xfrm>
            <a:off x="3073400" y="4506119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2800" dirty="0">
                <a:solidFill>
                  <a:prstClr val="black"/>
                </a:solidFill>
              </a:rPr>
              <a:t>Reductions, P and NP</a:t>
            </a:r>
          </a:p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740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31" name="Design algorithms.  If X ≤ P Y and Y can be solved in polynomial time, then X can be solved in polynomial ti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algorithms.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intractability.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Y cannot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equivalence.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both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use notation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≡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 this case,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Bottom line.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Reductions classify problems according to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relative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difficulty.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33" name="Picture 232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4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241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8.1</a:t>
            </a:r>
          </a:p>
        </p:txBody>
      </p:sp>
      <p:pic>
        <p:nvPicPr>
          <p:cNvPr id="242" name="Picture 241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dependent-Set.  Given a graph G = (V, E) and an integer k, is there a subset of k (or more) vertices such that no two are adjac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Independent-Set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 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more) vertices such that no two are adjacent?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6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7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24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5" name="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Independent set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9423400" y="7373902"/>
            <a:ext cx="3274827" cy="352214"/>
            <a:chOff x="0" y="0"/>
            <a:chExt cx="3274826" cy="352213"/>
          </a:xfrm>
        </p:grpSpPr>
        <p:sp>
          <p:nvSpPr>
            <p:cNvPr id="247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8" name="independent set of size 6"/>
            <p:cNvSpPr txBox="1"/>
            <p:nvPr/>
          </p:nvSpPr>
          <p:spPr>
            <a:xfrm>
              <a:off x="599888" y="55597"/>
              <a:ext cx="2674939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independent set of size 6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282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1" name="Connection Line"/>
            <p:cNvCxnSpPr>
              <a:stCxn id="269" idx="0"/>
              <a:endCxn id="271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3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4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5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6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7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7" name="Connection Line"/>
            <p:cNvCxnSpPr>
              <a:stCxn id="268" idx="0"/>
              <a:endCxn id="269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8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9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0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1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72" name="Connection Line"/>
            <p:cNvCxnSpPr>
              <a:stCxn id="271" idx="0"/>
              <a:endCxn id="266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273" name="Connection Line"/>
            <p:cNvCxnSpPr>
              <a:stCxn id="263" idx="0"/>
              <a:endCxn id="271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grpSp>
        <p:nvGrpSpPr>
          <p:cNvPr id="281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275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6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7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8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0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292" name="Picture 29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build="p" bldLvl="5" animBg="1" advAuto="0"/>
      <p:bldP spid="249" grpId="3" animBg="1" advAuto="0"/>
      <p:bldP spid="281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336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96" name="Connection Line"/>
            <p:cNvCxnSpPr>
              <a:stCxn id="314" idx="0"/>
              <a:endCxn id="316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37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8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9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0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1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302" name="Connection Line"/>
            <p:cNvCxnSpPr>
              <a:stCxn id="313" idx="0"/>
              <a:endCxn id="314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42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4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07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8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9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0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1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2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3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6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317" name="Connection Line"/>
            <p:cNvCxnSpPr>
              <a:stCxn id="316" idx="0"/>
              <a:endCxn id="311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318" name="Connection Line"/>
            <p:cNvCxnSpPr>
              <a:stCxn id="308" idx="0"/>
              <a:endCxn id="316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sp>
        <p:nvSpPr>
          <p:cNvPr id="3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Vertex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</a:t>
            </a:r>
          </a:p>
        </p:txBody>
      </p:sp>
      <p:sp>
        <p:nvSpPr>
          <p:cNvPr id="322" name="Vertex-Cover.  Given a graph G = (V, E) and an integer k, is there a subset of k (or fewer) vertices such that each edge is incident to at least one vertex in the subse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 a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fewer) vertices such that each edge is incident to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at least one vertex in the subset?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4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3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326" name="Group"/>
          <p:cNvGrpSpPr/>
          <p:nvPr/>
        </p:nvGrpSpPr>
        <p:grpSpPr>
          <a:xfrm>
            <a:off x="9423400" y="7848600"/>
            <a:ext cx="2895613" cy="352214"/>
            <a:chOff x="0" y="0"/>
            <a:chExt cx="2895612" cy="352213"/>
          </a:xfrm>
        </p:grpSpPr>
        <p:sp>
          <p:nvSpPr>
            <p:cNvPr id="324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5" name="vertex cover of size 4"/>
            <p:cNvSpPr txBox="1"/>
            <p:nvPr/>
          </p:nvSpPr>
          <p:spPr>
            <a:xfrm>
              <a:off x="623503" y="50800"/>
              <a:ext cx="2272110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of size 4</a:t>
              </a:r>
            </a:p>
          </p:txBody>
        </p:sp>
      </p:grpSp>
      <p:sp>
        <p:nvSpPr>
          <p:cNvPr id="327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32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35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329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3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346" name="Picture 34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build="p" animBg="1" advAuto="0"/>
      <p:bldP spid="326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ntractability:  quiz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350" name="Consider the following graph G. Which are tru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Consider the following graph G. Which are true?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white vertices are a vertex cover of size 7.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black vertices are an independent set of size 3.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Both A and B.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Neither A nor B.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52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3" name="Circle"/>
          <p:cNvSpPr/>
          <p:nvPr/>
        </p:nvSpPr>
        <p:spPr>
          <a:xfrm>
            <a:off x="1693862" y="6213157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4" name="Circle"/>
          <p:cNvSpPr/>
          <p:nvPr/>
        </p:nvSpPr>
        <p:spPr>
          <a:xfrm>
            <a:off x="10774798" y="621315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5" name="Circle"/>
          <p:cNvSpPr/>
          <p:nvPr/>
        </p:nvSpPr>
        <p:spPr>
          <a:xfrm>
            <a:off x="8507739" y="8587016"/>
            <a:ext cx="354472" cy="354473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6" name="Circle"/>
          <p:cNvSpPr/>
          <p:nvPr/>
        </p:nvSpPr>
        <p:spPr>
          <a:xfrm>
            <a:off x="6240680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7" name="Circle"/>
          <p:cNvSpPr/>
          <p:nvPr/>
        </p:nvSpPr>
        <p:spPr>
          <a:xfrm>
            <a:off x="6234330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Circle"/>
          <p:cNvSpPr/>
          <p:nvPr/>
        </p:nvSpPr>
        <p:spPr>
          <a:xfrm>
            <a:off x="1706562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Circle"/>
          <p:cNvSpPr/>
          <p:nvPr/>
        </p:nvSpPr>
        <p:spPr>
          <a:xfrm>
            <a:off x="8504564" y="6214286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0" name="Circle"/>
          <p:cNvSpPr/>
          <p:nvPr/>
        </p:nvSpPr>
        <p:spPr>
          <a:xfrm>
            <a:off x="3964096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1" name="Circle"/>
          <p:cNvSpPr/>
          <p:nvPr/>
        </p:nvSpPr>
        <p:spPr>
          <a:xfrm>
            <a:off x="3973621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2" name="Circle"/>
          <p:cNvSpPr/>
          <p:nvPr/>
        </p:nvSpPr>
        <p:spPr>
          <a:xfrm>
            <a:off x="10774798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63" name="Connection Line"/>
          <p:cNvCxnSpPr>
            <a:stCxn id="362" idx="0"/>
            <a:endCxn id="354" idx="0"/>
          </p:cNvCxnSpPr>
          <p:nvPr/>
        </p:nvCxnSpPr>
        <p:spPr>
          <a:xfrm flipV="1">
            <a:off x="10952033" y="6390393"/>
            <a:ext cx="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4" name="Connection Line"/>
          <p:cNvCxnSpPr>
            <a:stCxn id="358" idx="0"/>
            <a:endCxn id="353" idx="0"/>
          </p:cNvCxnSpPr>
          <p:nvPr/>
        </p:nvCxnSpPr>
        <p:spPr>
          <a:xfrm flipH="1" flipV="1">
            <a:off x="1871098" y="6389264"/>
            <a:ext cx="12701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5" name="Connection Line"/>
          <p:cNvCxnSpPr>
            <a:stCxn id="360" idx="0"/>
            <a:endCxn id="357" idx="0"/>
          </p:cNvCxnSpPr>
          <p:nvPr/>
        </p:nvCxnSpPr>
        <p:spPr>
          <a:xfrm>
            <a:off x="4141331" y="6390393"/>
            <a:ext cx="2270235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6" name="Connection Line"/>
          <p:cNvCxnSpPr>
            <a:stCxn id="355" idx="0"/>
            <a:endCxn id="357" idx="0"/>
          </p:cNvCxnSpPr>
          <p:nvPr/>
        </p:nvCxnSpPr>
        <p:spPr>
          <a:xfrm flipH="1" flipV="1">
            <a:off x="6411565" y="6390393"/>
            <a:ext cx="227341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7" name="Connection Line"/>
          <p:cNvCxnSpPr>
            <a:stCxn id="359" idx="0"/>
            <a:endCxn id="356" idx="0"/>
          </p:cNvCxnSpPr>
          <p:nvPr/>
        </p:nvCxnSpPr>
        <p:spPr>
          <a:xfrm flipH="1">
            <a:off x="6417915" y="6390393"/>
            <a:ext cx="226388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8" name="Connection Line"/>
          <p:cNvCxnSpPr>
            <a:stCxn id="359" idx="0"/>
            <a:endCxn id="354" idx="0"/>
          </p:cNvCxnSpPr>
          <p:nvPr/>
        </p:nvCxnSpPr>
        <p:spPr>
          <a:xfrm flipV="1">
            <a:off x="8681800" y="6390393"/>
            <a:ext cx="2270234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9" name="Connection Line"/>
          <p:cNvCxnSpPr>
            <a:stCxn id="360" idx="0"/>
            <a:endCxn id="353" idx="0"/>
          </p:cNvCxnSpPr>
          <p:nvPr/>
        </p:nvCxnSpPr>
        <p:spPr>
          <a:xfrm flipH="1" flipV="1">
            <a:off x="1871098" y="6389264"/>
            <a:ext cx="2270234" cy="113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0" name="Connection Line"/>
          <p:cNvCxnSpPr>
            <a:stCxn id="356" idx="0"/>
            <a:endCxn id="357" idx="0"/>
          </p:cNvCxnSpPr>
          <p:nvPr/>
        </p:nvCxnSpPr>
        <p:spPr>
          <a:xfrm flipH="1" flipV="1">
            <a:off x="6411565" y="6390393"/>
            <a:ext cx="635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1" name="Connection Line"/>
          <p:cNvCxnSpPr>
            <a:stCxn id="361" idx="0"/>
            <a:endCxn id="353" idx="0"/>
          </p:cNvCxnSpPr>
          <p:nvPr/>
        </p:nvCxnSpPr>
        <p:spPr>
          <a:xfrm flipH="1" flipV="1">
            <a:off x="1871098" y="6389264"/>
            <a:ext cx="2279759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2" name="Connection Line"/>
          <p:cNvCxnSpPr>
            <a:stCxn id="359" idx="0"/>
            <a:endCxn id="355" idx="0"/>
          </p:cNvCxnSpPr>
          <p:nvPr/>
        </p:nvCxnSpPr>
        <p:spPr>
          <a:xfrm>
            <a:off x="8681800" y="6390393"/>
            <a:ext cx="317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3" name="Connection Line"/>
          <p:cNvCxnSpPr>
            <a:stCxn id="362" idx="0"/>
            <a:endCxn id="355" idx="0"/>
          </p:cNvCxnSpPr>
          <p:nvPr/>
        </p:nvCxnSpPr>
        <p:spPr>
          <a:xfrm flipH="1">
            <a:off x="8684975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4" name="Connection Line"/>
          <p:cNvCxnSpPr>
            <a:stCxn id="361" idx="0"/>
            <a:endCxn id="358" idx="0"/>
          </p:cNvCxnSpPr>
          <p:nvPr/>
        </p:nvCxnSpPr>
        <p:spPr>
          <a:xfrm flipH="1">
            <a:off x="1883798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5" name="Connection Line"/>
          <p:cNvCxnSpPr>
            <a:stCxn id="361" idx="0"/>
            <a:endCxn id="356" idx="0"/>
          </p:cNvCxnSpPr>
          <p:nvPr/>
        </p:nvCxnSpPr>
        <p:spPr>
          <a:xfrm>
            <a:off x="4150856" y="8764252"/>
            <a:ext cx="2267060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6" name="Connection Line"/>
          <p:cNvCxnSpPr>
            <a:stCxn id="356" idx="0"/>
            <a:endCxn id="360" idx="0"/>
          </p:cNvCxnSpPr>
          <p:nvPr/>
        </p:nvCxnSpPr>
        <p:spPr>
          <a:xfrm flipH="1" flipV="1">
            <a:off x="4141331" y="6390393"/>
            <a:ext cx="2276585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7" name="Connection Line"/>
          <p:cNvCxnSpPr>
            <a:stCxn id="361" idx="0"/>
            <a:endCxn id="360" idx="0"/>
          </p:cNvCxnSpPr>
          <p:nvPr/>
        </p:nvCxnSpPr>
        <p:spPr>
          <a:xfrm flipH="1" flipV="1">
            <a:off x="4141331" y="6390393"/>
            <a:ext cx="952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sp>
        <p:nvSpPr>
          <p:cNvPr id="378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pic>
        <p:nvPicPr>
          <p:cNvPr id="379" name="Picture 378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38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84" name="Circle"/>
          <p:cNvSpPr/>
          <p:nvPr/>
        </p:nvSpPr>
        <p:spPr>
          <a:xfrm>
            <a:off x="3797300" y="6987822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5" name="Circle"/>
          <p:cNvSpPr/>
          <p:nvPr/>
        </p:nvSpPr>
        <p:spPr>
          <a:xfrm>
            <a:off x="7538720" y="4885831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6" name="Circle"/>
          <p:cNvSpPr/>
          <p:nvPr/>
        </p:nvSpPr>
        <p:spPr>
          <a:xfrm>
            <a:off x="7538720" y="9033368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7" name="Circle"/>
          <p:cNvSpPr/>
          <p:nvPr/>
        </p:nvSpPr>
        <p:spPr>
          <a:xfrm>
            <a:off x="7538720" y="5886026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8" name="Circle"/>
          <p:cNvSpPr/>
          <p:nvPr/>
        </p:nvSpPr>
        <p:spPr>
          <a:xfrm>
            <a:off x="3797300" y="4885831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9" name="Circle"/>
          <p:cNvSpPr/>
          <p:nvPr/>
        </p:nvSpPr>
        <p:spPr>
          <a:xfrm>
            <a:off x="3797300" y="9033368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156569" y="7163929"/>
            <a:ext cx="3382152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147537" y="5064195"/>
            <a:ext cx="3382153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147537" y="9207500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3" name="Circle"/>
          <p:cNvSpPr/>
          <p:nvPr/>
        </p:nvSpPr>
        <p:spPr>
          <a:xfrm>
            <a:off x="7538720" y="698782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4147537" y="5064195"/>
            <a:ext cx="3382153" cy="100245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5" name="Circle"/>
          <p:cNvSpPr/>
          <p:nvPr/>
        </p:nvSpPr>
        <p:spPr>
          <a:xfrm>
            <a:off x="3797300" y="5886026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6" name="Circle"/>
          <p:cNvSpPr/>
          <p:nvPr/>
        </p:nvSpPr>
        <p:spPr>
          <a:xfrm>
            <a:off x="379730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7" name="Circle"/>
          <p:cNvSpPr/>
          <p:nvPr/>
        </p:nvSpPr>
        <p:spPr>
          <a:xfrm>
            <a:off x="753872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>
            <a:off x="4147537" y="6064391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 flipV="1">
            <a:off x="4147537" y="6066649"/>
            <a:ext cx="3382153" cy="209973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156569" y="7163929"/>
            <a:ext cx="3434081" cy="87601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147537" y="8166382"/>
            <a:ext cx="3382153" cy="1041401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2" name="Line"/>
          <p:cNvSpPr/>
          <p:nvPr/>
        </p:nvSpPr>
        <p:spPr>
          <a:xfrm flipV="1">
            <a:off x="4147537" y="6064391"/>
            <a:ext cx="3382153" cy="314734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V="1">
            <a:off x="4156569" y="5061937"/>
            <a:ext cx="3373121" cy="210199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7717084" y="8342489"/>
            <a:ext cx="2259" cy="679592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5" name="Line"/>
          <p:cNvSpPr/>
          <p:nvPr/>
        </p:nvSpPr>
        <p:spPr>
          <a:xfrm>
            <a:off x="7717084" y="6251787"/>
            <a:ext cx="2259" cy="736036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>
            <a:off x="7717084" y="5251591"/>
            <a:ext cx="2259" cy="62314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3971431" y="6240497"/>
            <a:ext cx="2259" cy="73603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9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410" name="Circle"/>
          <p:cNvSpPr/>
          <p:nvPr/>
        </p:nvSpPr>
        <p:spPr>
          <a:xfrm>
            <a:off x="9423400" y="7848600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1" name="vertex cover of size 4"/>
          <p:cNvSpPr txBox="1"/>
          <p:nvPr/>
        </p:nvSpPr>
        <p:spPr>
          <a:xfrm>
            <a:off x="10046903" y="7899400"/>
            <a:ext cx="2272110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vertex cover of size 4</a:t>
            </a:r>
          </a:p>
        </p:txBody>
      </p:sp>
      <p:pic>
        <p:nvPicPr>
          <p:cNvPr id="412" name="Picture 41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6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17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independent set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independent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3"/>
            <a:r>
              <a:t>                           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</a:t>
            </a:r>
            <a:r>
              <a:t>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covers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br/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19" name="Picture 418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2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 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 vertex cover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marL="0" lvl="1" indent="228600">
              <a:buSzTx/>
              <a:buFontTx/>
              <a:buNone/>
            </a:pPr>
            <a:r>
              <a:t>						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 </a:t>
            </a:r>
            <a:r>
              <a:t>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an independent set.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24" name="Picture 42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 cover</a:t>
            </a:r>
          </a:p>
        </p:txBody>
      </p:sp>
      <p:sp>
        <p:nvSpPr>
          <p:cNvPr id="427" name="Set-Cover.  Given a set U of elements, a collection S of subsets of U, and an integer k, are there ≤ k of these subsets whose union is equal to U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Set-Cover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set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elements, a collection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subsets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and an integer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are there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these subsets whose union is equal to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Sample application.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t> available pieces of software.</a:t>
            </a:r>
          </a:p>
          <a:p>
            <a:pPr lvl="1"/>
            <a:r>
              <a:t>Set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that we would like our system to have.</a:t>
            </a:r>
          </a:p>
          <a:p>
            <a:pPr lvl="1"/>
            <a:r>
              <a:t>The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 baseline="31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th</a:t>
            </a:r>
            <a:r>
              <a:t> piece of software provides the set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>
                <a:latin typeface="Times"/>
                <a:ea typeface="Times"/>
                <a:cs typeface="Times"/>
                <a:sym typeface="Times"/>
              </a:rPr>
              <a:t> ⊆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capabilities.</a:t>
            </a:r>
          </a:p>
          <a:p>
            <a:pPr lvl="1"/>
            <a:r>
              <a:t>Goal:  achieve all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using fewest pieces of software.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29" name="U = { 1, 2, 3, 4, 5, 6, 7 }…"/>
          <p:cNvSpPr/>
          <p:nvPr/>
        </p:nvSpPr>
        <p:spPr>
          <a:xfrm>
            <a:off x="3467100" y="6119424"/>
            <a:ext cx="5511800" cy="2717801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8666"/>
              <a:t>a</a:t>
            </a:r>
            <a:r>
              <a:t> = { 3, 7 } 		     </a:t>
            </a:r>
            <a:r>
              <a:rPr i="1"/>
              <a:t>S</a:t>
            </a:r>
            <a:r>
              <a:rPr i="1" baseline="-18666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3, 4, 5, 6 }	</a:t>
            </a:r>
            <a:r>
              <a:t>     </a:t>
            </a:r>
            <a:r>
              <a:rPr i="1"/>
              <a:t>S</a:t>
            </a:r>
            <a:r>
              <a:rPr i="1" baseline="-18666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8666"/>
              <a:t>e</a:t>
            </a:r>
            <a:r>
              <a:t> = { 1 }			     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1, 2,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k</a:t>
            </a:r>
            <a:r>
              <a:t> = 2</a:t>
            </a:r>
          </a:p>
        </p:txBody>
      </p:sp>
      <p:sp>
        <p:nvSpPr>
          <p:cNvPr id="430" name="a set cover instance"/>
          <p:cNvSpPr txBox="1"/>
          <p:nvPr/>
        </p:nvSpPr>
        <p:spPr>
          <a:xfrm>
            <a:off x="5162557" y="9118600"/>
            <a:ext cx="209619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 set cover instance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3632200" y="7264400"/>
            <a:ext cx="5029200" cy="914400"/>
            <a:chOff x="0" y="0"/>
            <a:chExt cx="5029200" cy="914400"/>
          </a:xfrm>
        </p:grpSpPr>
        <p:sp>
          <p:nvSpPr>
            <p:cNvPr id="431" name="Rounded Rectangle"/>
            <p:cNvSpPr/>
            <p:nvPr/>
          </p:nvSpPr>
          <p:spPr>
            <a:xfrm>
              <a:off x="0" y="0"/>
              <a:ext cx="2425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2" name="Rounded Rectangle"/>
            <p:cNvSpPr/>
            <p:nvPr/>
          </p:nvSpPr>
          <p:spPr>
            <a:xfrm>
              <a:off x="2476500" y="495300"/>
              <a:ext cx="2552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270CA4-17FA-5722-470A-12A314AF4393}"/>
                  </a:ext>
                </a:extLst>
              </p14:cNvPr>
              <p14:cNvContentPartPr/>
              <p14:nvPr/>
            </p14:nvContentPartPr>
            <p14:xfrm>
              <a:off x="5132520" y="27489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270CA4-17FA-5722-470A-12A314AF43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3160" y="2739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434" name="Picture 433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2" build="p" bldLvl="5" animBg="1" advAuto="0"/>
      <p:bldP spid="43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ntractability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436" name="Given the universe U = { 1, 2, 3, 4, 5, 6, 7 } and the following sets, which is the minimum size of a set cov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Given the universe U = { 1, 2, 3, 4, 5, 6, 7 } and the following sets, which is the minimum size of a set cover?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None of the above.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38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39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40" name="U = { 1, 2, 3, 4, 5, 6, 7 }…"/>
          <p:cNvSpPr/>
          <p:nvPr/>
        </p:nvSpPr>
        <p:spPr>
          <a:xfrm>
            <a:off x="5573732" y="2772079"/>
            <a:ext cx="6295359" cy="2685442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7692"/>
              <a:t>a</a:t>
            </a:r>
            <a:r>
              <a:t> = { 1, 4, 6 }			</a:t>
            </a:r>
            <a:r>
              <a:rPr i="1"/>
              <a:t>S</a:t>
            </a:r>
            <a:r>
              <a:rPr i="1" baseline="-17692"/>
              <a:t>b</a:t>
            </a:r>
            <a:r>
              <a:t> = { 1, 6, 7 }</a:t>
            </a:r>
          </a:p>
          <a:p>
            <a:pPr marL="133660" marR="4515" algn="l" defTabSz="457200">
              <a:lnSpc>
                <a:spcPct val="140000"/>
              </a:lnSpc>
              <a:buClr>
                <a:srgbClr val="0048AA"/>
              </a:buClr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1, 2, 3, 6 }	</a:t>
            </a:r>
            <a:r>
              <a:t>     </a:t>
            </a:r>
            <a:r>
              <a:rPr i="1"/>
              <a:t>S</a:t>
            </a:r>
            <a:r>
              <a:rPr i="1" baseline="-17692"/>
              <a:t>d</a:t>
            </a:r>
            <a:r>
              <a:t> = { 1, 3, 5, 7 }</a:t>
            </a:r>
            <a:br/>
            <a:r>
              <a:rPr i="1"/>
              <a:t>S</a:t>
            </a:r>
            <a:r>
              <a:rPr i="1" baseline="-17692"/>
              <a:t>e</a:t>
            </a:r>
            <a:r>
              <a:t> = { 2, 6, 7 }			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3, 4, 5 }</a:t>
            </a:r>
          </a:p>
        </p:txBody>
      </p:sp>
      <p:pic>
        <p:nvPicPr>
          <p:cNvPr id="441" name="Picture 440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88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89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Section 8.1</a:t>
            </a:r>
          </a:p>
        </p:txBody>
      </p:sp>
      <p:pic>
        <p:nvPicPr>
          <p:cNvPr id="90" name="Picture 89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44" name="Theorem.  Vertex-Cover ≤ P Set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construct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has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has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Construction.  </a:t>
            </a:r>
          </a:p>
          <a:p>
            <a:pPr lvl="1"/>
            <a:r>
              <a:t>Universe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t>Include one subset for each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 </a:t>
            </a:r>
            <a:r>
              <a:rPr>
                <a:latin typeface="Times"/>
                <a:ea typeface="Times"/>
                <a:cs typeface="Times"/>
                <a:sym typeface="Times"/>
              </a:rPr>
              <a:t>: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= {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: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incident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}</a:t>
            </a:r>
            <a:r>
              <a:t>.</a:t>
            </a:r>
          </a:p>
        </p:txBody>
      </p:sp>
      <p:sp>
        <p:nvSpPr>
          <p:cNvPr id="4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47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476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7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8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9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0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1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2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5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45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45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45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45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45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45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46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46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6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6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46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46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47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sp>
        <p:nvSpPr>
          <p:cNvPr id="474" name="set cover instance…"/>
          <p:cNvSpPr txBox="1"/>
          <p:nvPr/>
        </p:nvSpPr>
        <p:spPr>
          <a:xfrm>
            <a:off x="8331200" y="8712200"/>
            <a:ext cx="2400300" cy="52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set cover instance</a:t>
            </a:r>
          </a:p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(k = 2)</a:t>
            </a:r>
          </a:p>
        </p:txBody>
      </p:sp>
      <p:sp>
        <p:nvSpPr>
          <p:cNvPr id="475" name="U = { 1, 2, 3, 4, 5, 6, 7 }…"/>
          <p:cNvSpPr/>
          <p:nvPr/>
        </p:nvSpPr>
        <p:spPr>
          <a:xfrm>
            <a:off x="6934200" y="6055924"/>
            <a:ext cx="5168900" cy="2192479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a</a:t>
            </a:r>
            <a:r>
              <a:t> = { 3, 7 } 		  </a:t>
            </a:r>
            <a:r>
              <a:rPr i="1"/>
              <a:t>S</a:t>
            </a:r>
            <a:r>
              <a:rPr i="1" baseline="-19818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c</a:t>
            </a:r>
            <a:r>
              <a:t> = { 3, 4, 5, 6 }	  </a:t>
            </a:r>
            <a:r>
              <a:rPr i="1"/>
              <a:t>S</a:t>
            </a:r>
            <a:r>
              <a:rPr i="1" baseline="-19818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9818"/>
              <a:t>e</a:t>
            </a:r>
            <a:r>
              <a:t> = { 1 }			  </a:t>
            </a:r>
            <a:r>
              <a:rPr i="1"/>
              <a:t>S</a:t>
            </a:r>
            <a:r>
              <a:rPr i="1" baseline="-19818"/>
              <a:t>f</a:t>
            </a:r>
            <a:r>
              <a:t>  =  { 1, 2, 6, 7 }</a:t>
            </a:r>
          </a:p>
        </p:txBody>
      </p:sp>
      <p:pic>
        <p:nvPicPr>
          <p:cNvPr id="483" name="Picture 482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1" build="p" bldLvl="5" animBg="1" advAuto="0"/>
      <p:bldP spid="473" grpId="2" animBg="1" advAuto="0"/>
      <p:bldP spid="474" grpId="3" animBg="1" advAuto="0"/>
      <p:bldP spid="475" grpId="4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88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 ⊆  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∈ 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set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490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491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493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94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2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35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6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7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8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9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0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1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0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0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0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0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0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0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0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1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1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1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1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1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1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2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1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26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24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5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30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27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28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9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34" name="Group"/>
          <p:cNvGrpSpPr/>
          <p:nvPr/>
        </p:nvGrpSpPr>
        <p:grpSpPr>
          <a:xfrm>
            <a:off x="8686800" y="2750098"/>
            <a:ext cx="3210895" cy="867123"/>
            <a:chOff x="0" y="0"/>
            <a:chExt cx="3210894" cy="867121"/>
          </a:xfrm>
        </p:grpSpPr>
        <p:sp>
          <p:nvSpPr>
            <p:cNvPr id="532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3" name="Group"/>
            <p:cNvSpPr txBox="1"/>
            <p:nvPr/>
          </p:nvSpPr>
          <p:spPr>
            <a:xfrm>
              <a:off x="86674" y="197227"/>
              <a:ext cx="312422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  <p:pic>
        <p:nvPicPr>
          <p:cNvPr id="542" name="Picture 54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1" build="p" bldLvl="5" animBg="1" advAuto="0"/>
      <p:bldP spid="495" grpId="3" animBg="1" advAuto="0"/>
      <p:bldP spid="531" grpId="2" animBg="1" advAuto="0"/>
      <p:bldP spid="534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4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545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 ⊆  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∈ 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 in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547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548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550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51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92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3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4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5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6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7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8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60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61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62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63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64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65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66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67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68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9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70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1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72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3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74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5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76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7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78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9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83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81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2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87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84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85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6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91" name="Group"/>
          <p:cNvGrpSpPr/>
          <p:nvPr/>
        </p:nvGrpSpPr>
        <p:grpSpPr>
          <a:xfrm>
            <a:off x="9588500" y="2750098"/>
            <a:ext cx="3170153" cy="867123"/>
            <a:chOff x="0" y="0"/>
            <a:chExt cx="3170152" cy="867121"/>
          </a:xfrm>
        </p:grpSpPr>
        <p:sp>
          <p:nvSpPr>
            <p:cNvPr id="589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0" name="Group"/>
            <p:cNvSpPr txBox="1"/>
            <p:nvPr/>
          </p:nvSpPr>
          <p:spPr>
            <a:xfrm>
              <a:off x="127415" y="197227"/>
              <a:ext cx="30427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  <p:pic>
        <p:nvPicPr>
          <p:cNvPr id="599" name="Picture 598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1" build="p" bldLvl="5" animBg="1" advAuto="0"/>
      <p:bldP spid="588" grpId="2" animBg="1" advAuto="0"/>
      <p:bldP spid="591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3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604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2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605" name="Section 8.2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8.2</a:t>
            </a:r>
          </a:p>
        </p:txBody>
      </p:sp>
      <p:pic>
        <p:nvPicPr>
          <p:cNvPr id="606" name="Picture 60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</a:t>
            </a:r>
          </a:p>
        </p:txBody>
      </p:sp>
      <p:sp>
        <p:nvSpPr>
          <p:cNvPr id="609" name="Literal. A Boolean variable or its neg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Literal.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Boolean variable or its negation.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Clause.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disjunction of literals.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Conjunctive normal form (CNF).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propositional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that is a conjunction of clauses.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 where each clause contains exactly 3 literals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(and each literal corresponds to a different variable).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Key application.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Electronic design automation (EDA).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61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42868" y="23209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04486" y="1345635"/>
            <a:ext cx="1176303" cy="41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18691" y="3422791"/>
            <a:ext cx="3208303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7" name="Group"/>
          <p:cNvGrpSpPr/>
          <p:nvPr/>
        </p:nvGrpSpPr>
        <p:grpSpPr>
          <a:xfrm>
            <a:off x="2057400" y="6565900"/>
            <a:ext cx="8077200" cy="1402879"/>
            <a:chOff x="0" y="0"/>
            <a:chExt cx="8077200" cy="1402878"/>
          </a:xfrm>
        </p:grpSpPr>
        <p:sp>
          <p:nvSpPr>
            <p:cNvPr id="614" name="Rectangle"/>
            <p:cNvSpPr/>
            <p:nvPr/>
          </p:nvSpPr>
          <p:spPr>
            <a:xfrm>
              <a:off x="0" y="0"/>
              <a:ext cx="8077200" cy="901700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5" name="yes instance:  x1 = true, x2 = true, x3 = false, x4 = false"/>
            <p:cNvSpPr txBox="1"/>
            <p:nvPr/>
          </p:nvSpPr>
          <p:spPr>
            <a:xfrm>
              <a:off x="790952" y="1011250"/>
              <a:ext cx="6499513" cy="391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marL="58702" marR="58702">
                <a:lnSpc>
                  <a:spcPts val="3000"/>
                </a:lnSpc>
                <a:buClr>
                  <a:srgbClr val="0048AA"/>
                </a:buClr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yes instance:  </a:t>
              </a:r>
              <a:r>
                <a:t>x</a:t>
              </a:r>
              <a:r>
                <a:rPr baseline="-22888"/>
                <a:t>1</a:t>
              </a:r>
              <a:r>
                <a:t> = true, x</a:t>
              </a:r>
              <a:r>
                <a:rPr baseline="-22888"/>
                <a:t>2</a:t>
              </a:r>
              <a:r>
                <a:t> = true, x</a:t>
              </a:r>
              <a:r>
                <a:rPr baseline="-22888"/>
                <a:t>3</a:t>
              </a:r>
              <a:r>
                <a:t> = false, x</a:t>
              </a:r>
              <a:r>
                <a:rPr baseline="-22888"/>
                <a:t>4</a:t>
              </a:r>
              <a:r>
                <a:t> = false</a:t>
              </a:r>
            </a:p>
          </p:txBody>
        </p:sp>
        <p:pic>
          <p:nvPicPr>
            <p:cNvPr id="616" name="image.pdf" descr="image.pdf"/>
            <p:cNvPicPr>
              <a:picLocks noChangeAspect="1"/>
            </p:cNvPicPr>
            <p:nvPr/>
          </p:nvPicPr>
          <p:blipFill>
            <a:blip r:embed="rId6"/>
            <a:srcRect l="74" t="212"/>
            <a:stretch>
              <a:fillRect/>
            </a:stretch>
          </p:blipFill>
          <p:spPr>
            <a:xfrm>
              <a:off x="304800" y="266700"/>
              <a:ext cx="7489217" cy="456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18" name="Picture 617" descr="tem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build="p" animBg="1" advAuto="0"/>
      <p:bldP spid="611" grpId="3" animBg="1" advAuto="0"/>
      <p:bldP spid="612" grpId="2" animBg="1" advAuto="0"/>
      <p:bldP spid="613" grpId="4" animBg="1" advAuto="0"/>
      <p:bldP spid="617" grpId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2" name="Satisfiability is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 is hard</a:t>
            </a:r>
          </a:p>
        </p:txBody>
      </p:sp>
      <p:sp>
        <p:nvSpPr>
          <p:cNvPr id="623" name="Scientific hypothesis.  There does not exists a poly-time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Scientific hypothesis.  </a:t>
            </a:r>
            <a:r>
              <a:rPr dirty="0">
                <a:solidFill>
                  <a:srgbClr val="000000"/>
                </a:solidFill>
              </a:rPr>
              <a:t>There does not exists a poly-time algorithm for </a:t>
            </a:r>
            <a:r>
              <a:rPr cap="small" dirty="0">
                <a:solidFill>
                  <a:srgbClr val="000000"/>
                </a:solidFill>
              </a:rPr>
              <a:t>3-Sat</a:t>
            </a:r>
            <a:r>
              <a:rPr dirty="0">
                <a:solidFill>
                  <a:srgbClr val="000000"/>
                </a:solidFill>
              </a:rPr>
              <a:t>.</a:t>
            </a:r>
          </a:p>
          <a:p>
            <a:br>
              <a:rPr dirty="0">
                <a:solidFill>
                  <a:srgbClr val="000000"/>
                </a:solidFill>
              </a:rPr>
            </a:br>
            <a:r>
              <a:rPr dirty="0"/>
              <a:t>P vs. NP.  </a:t>
            </a:r>
            <a:r>
              <a:rPr dirty="0">
                <a:solidFill>
                  <a:srgbClr val="000000"/>
                </a:solidFill>
              </a:rPr>
              <a:t>This hypothesis is equivalent to P </a:t>
            </a:r>
            <a:r>
              <a:rPr lang="en-GB" sz="3200" dirty="0">
                <a:solidFill>
                  <a:srgbClr val="002060"/>
                </a:solidFill>
              </a:rPr>
              <a:t>≠</a:t>
            </a:r>
            <a:r>
              <a:rPr dirty="0">
                <a:solidFill>
                  <a:srgbClr val="941F23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NP conjecture.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627" name="Group"/>
          <p:cNvGrpSpPr/>
          <p:nvPr/>
        </p:nvGrpSpPr>
        <p:grpSpPr>
          <a:xfrm>
            <a:off x="2439463" y="3594100"/>
            <a:ext cx="8125874" cy="4883151"/>
            <a:chOff x="0" y="0"/>
            <a:chExt cx="8125873" cy="4883150"/>
          </a:xfrm>
        </p:grpSpPr>
        <p:pic>
          <p:nvPicPr>
            <p:cNvPr id="625" name="the.png" descr="th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25874" cy="4298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6" name="https://www.facebook.com/pg/npcompleteteens"/>
            <p:cNvSpPr txBox="1"/>
            <p:nvPr/>
          </p:nvSpPr>
          <p:spPr>
            <a:xfrm>
              <a:off x="1438650" y="4552950"/>
              <a:ext cx="524857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AAAAAA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https://www.facebook.com/pg/npcompleteteens</a:t>
              </a:r>
            </a:p>
          </p:txBody>
        </p:sp>
      </p:grpSp>
      <p:pic>
        <p:nvPicPr>
          <p:cNvPr id="628" name="Picture 627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build="p" bldLvl="5" animBg="1" advAuto="0"/>
      <p:bldP spid="627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33" name="Theorem.  3-Sat ≤ P Independent-Se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Given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, we construct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 that has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 spc="2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Construction.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 contains 3 nodes for each clause, one for each literal.</a:t>
            </a:r>
          </a:p>
          <a:p>
            <a:pPr lvl="1"/>
            <a:r>
              <a:t>Connect 3 literals in a clause in a triangle.</a:t>
            </a:r>
          </a:p>
          <a:p>
            <a:pPr lvl="1"/>
            <a:r>
              <a:t>Connect literal to each of its negations.</a:t>
            </a:r>
          </a:p>
        </p:txBody>
      </p:sp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35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5" name="Group"/>
          <p:cNvGrpSpPr/>
          <p:nvPr/>
        </p:nvGrpSpPr>
        <p:grpSpPr>
          <a:xfrm>
            <a:off x="2298700" y="6680200"/>
            <a:ext cx="8615399" cy="1465863"/>
            <a:chOff x="0" y="0"/>
            <a:chExt cx="8615398" cy="1465862"/>
          </a:xfrm>
        </p:grpSpPr>
        <p:sp>
          <p:nvSpPr>
            <p:cNvPr id="636" name="Circle"/>
            <p:cNvSpPr/>
            <p:nvPr/>
          </p:nvSpPr>
          <p:spPr>
            <a:xfrm>
              <a:off x="0" y="1215249"/>
              <a:ext cx="254000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7" name="Circle"/>
            <p:cNvSpPr/>
            <p:nvPr/>
          </p:nvSpPr>
          <p:spPr>
            <a:xfrm>
              <a:off x="1546295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8" name="Circle"/>
            <p:cNvSpPr/>
            <p:nvPr/>
          </p:nvSpPr>
          <p:spPr>
            <a:xfrm>
              <a:off x="832837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9" name="Circle"/>
            <p:cNvSpPr/>
            <p:nvPr/>
          </p:nvSpPr>
          <p:spPr>
            <a:xfrm>
              <a:off x="3415735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0" name="Circle"/>
            <p:cNvSpPr/>
            <p:nvPr/>
          </p:nvSpPr>
          <p:spPr>
            <a:xfrm>
              <a:off x="4966829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1" name="Circle"/>
            <p:cNvSpPr/>
            <p:nvPr/>
          </p:nvSpPr>
          <p:spPr>
            <a:xfrm>
              <a:off x="4253371" y="0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Circle"/>
            <p:cNvSpPr/>
            <p:nvPr/>
          </p:nvSpPr>
          <p:spPr>
            <a:xfrm>
              <a:off x="6813691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Circle"/>
            <p:cNvSpPr/>
            <p:nvPr/>
          </p:nvSpPr>
          <p:spPr>
            <a:xfrm>
              <a:off x="8364784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4" name="Circle"/>
            <p:cNvSpPr/>
            <p:nvPr/>
          </p:nvSpPr>
          <p:spPr>
            <a:xfrm>
              <a:off x="7651326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4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2260600" y="6172200"/>
            <a:ext cx="8685107" cy="2341881"/>
            <a:chOff x="0" y="0"/>
            <a:chExt cx="8685106" cy="2341880"/>
          </a:xfrm>
        </p:grpSpPr>
        <p:pic>
          <p:nvPicPr>
            <p:cNvPr id="656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4075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711" y="25400"/>
              <a:ext cx="298027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3515" y="1976120"/>
              <a:ext cx="26190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5666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1275" y="1976120"/>
              <a:ext cx="31383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6200" y="25400"/>
              <a:ext cx="295769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1150" y="0"/>
              <a:ext cx="331895" cy="401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380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666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492384" y="6934200"/>
            <a:ext cx="570906" cy="2070100"/>
            <a:chOff x="0" y="0"/>
            <a:chExt cx="570904" cy="2070100"/>
          </a:xfrm>
        </p:grpSpPr>
        <p:sp>
          <p:nvSpPr>
            <p:cNvPr id="671" name="k = 3"/>
            <p:cNvSpPr txBox="1"/>
            <p:nvPr/>
          </p:nvSpPr>
          <p:spPr>
            <a:xfrm>
              <a:off x="0" y="1841500"/>
              <a:ext cx="570905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k = 3</a:t>
              </a:r>
            </a:p>
          </p:txBody>
        </p:sp>
        <p:sp>
          <p:nvSpPr>
            <p:cNvPr id="672" name="G"/>
            <p:cNvSpPr txBox="1"/>
            <p:nvPr/>
          </p:nvSpPr>
          <p:spPr>
            <a:xfrm>
              <a:off x="11212" y="0"/>
              <a:ext cx="164208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G</a:t>
              </a:r>
            </a:p>
          </p:txBody>
        </p:sp>
      </p:grpSp>
      <p:pic>
        <p:nvPicPr>
          <p:cNvPr id="674" name="Picture 673" descr="temp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1" build="p" bldLvl="5" animBg="1" advAuto="0"/>
      <p:bldP spid="635" grpId="2" animBg="1" advAuto="0"/>
      <p:bldP spid="645" grpId="5" animBg="1" advAuto="0"/>
      <p:bldP spid="655" grpId="6" animBg="1" advAuto="0"/>
      <p:bldP spid="665" grpId="3" animBg="1" advAuto="0"/>
      <p:bldP spid="670" grpId="7" animBg="1" advAuto="0"/>
      <p:bldP spid="673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6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77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|</a:t>
            </a:r>
            <a:r>
              <a:rPr spc="239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n-US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Þ</a:t>
            </a:r>
            <a:r>
              <a:rPr dirty="0"/>
              <a:t> 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any satisfying assignment for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Select one true literal from each clause/triangle.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This is an independent set of size </a:t>
            </a:r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 </a:t>
            </a:r>
            <a:r>
              <a:rPr lang="el-GR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.  </a:t>
            </a:r>
            <a:r>
              <a:rPr dirty="0"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79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0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1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6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7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8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0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1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1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92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0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07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12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13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14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7" name="Group"/>
          <p:cNvGrpSpPr/>
          <p:nvPr/>
        </p:nvGrpSpPr>
        <p:grpSpPr>
          <a:xfrm>
            <a:off x="8966200" y="2365571"/>
            <a:ext cx="2478745" cy="1226250"/>
            <a:chOff x="0" y="-359127"/>
            <a:chExt cx="2478744" cy="1226249"/>
          </a:xfrm>
        </p:grpSpPr>
        <p:sp>
          <p:nvSpPr>
            <p:cNvPr id="715" name="Line"/>
            <p:cNvSpPr/>
            <p:nvPr/>
          </p:nvSpPr>
          <p:spPr>
            <a:xfrm flipV="1">
              <a:off x="-1" y="-359128"/>
              <a:ext cx="2" cy="122625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6" name="Group"/>
            <p:cNvSpPr txBox="1"/>
            <p:nvPr/>
          </p:nvSpPr>
          <p:spPr>
            <a:xfrm>
              <a:off x="82223" y="70227"/>
              <a:ext cx="2396522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  <p:pic>
        <p:nvPicPr>
          <p:cNvPr id="718" name="Picture 717" descr="temp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1" build="p" bldLvl="5" animBg="1" advAuto="0"/>
      <p:bldP spid="717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0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721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lang="el-GR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 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/>
              <a:t> must contain exactly one node in each triangle.</a:t>
            </a:r>
          </a:p>
          <a:p>
            <a:pPr lvl="1"/>
            <a:r>
              <a:rPr dirty="0"/>
              <a:t>Set these literals to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true</a:t>
            </a:r>
            <a:r>
              <a:rPr dirty="0"/>
              <a:t> (and remaining literals consistently).</a:t>
            </a:r>
          </a:p>
          <a:p>
            <a:pPr lvl="1"/>
            <a:r>
              <a:rPr dirty="0"/>
              <a:t>All clauses in </a:t>
            </a:r>
            <a:r>
              <a:rPr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dirty="0"/>
              <a:t>are satisfied. 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723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2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0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1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32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4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5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4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73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4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5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51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56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57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58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"/>
          <p:cNvGrpSpPr/>
          <p:nvPr/>
        </p:nvGrpSpPr>
        <p:grpSpPr>
          <a:xfrm>
            <a:off x="10528299" y="2365570"/>
            <a:ext cx="2387204" cy="1674617"/>
            <a:chOff x="50799" y="-359127"/>
            <a:chExt cx="2387202" cy="1674615"/>
          </a:xfrm>
        </p:grpSpPr>
        <p:sp>
          <p:nvSpPr>
            <p:cNvPr id="759" name="Line"/>
            <p:cNvSpPr/>
            <p:nvPr/>
          </p:nvSpPr>
          <p:spPr>
            <a:xfrm flipV="1">
              <a:off x="50799" y="-359128"/>
              <a:ext cx="1" cy="167461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Group"/>
            <p:cNvSpPr txBox="1"/>
            <p:nvPr/>
          </p:nvSpPr>
          <p:spPr>
            <a:xfrm>
              <a:off x="122965" y="70227"/>
              <a:ext cx="23150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  <p:pic>
        <p:nvPicPr>
          <p:cNvPr id="762" name="Picture 761" descr="temp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" grpId="1" build="p" bldLvl="5" animBg="1" advAuto="0"/>
      <p:bldP spid="76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4" name="Re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765" name="Basic reduction strategi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reduction strategies.</a:t>
            </a:r>
          </a:p>
          <a:p>
            <a:pPr lvl="1"/>
            <a:r>
              <a:t>Simple equivalence: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/>
              <a:t>.</a:t>
            </a:r>
          </a:p>
          <a:p>
            <a:pPr lvl="1"/>
            <a:r>
              <a:t>Special case to general case: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 sz="2200"/>
              <a:t>.</a:t>
            </a:r>
          </a:p>
          <a:p>
            <a:pPr lvl="1"/>
            <a:r>
              <a:t>Encoding with gadgets: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3-Sat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/>
              <a:t>.</a:t>
            </a:r>
          </a:p>
          <a:p>
            <a:br>
              <a:rPr sz="2200"/>
            </a:br>
            <a:br>
              <a:rPr sz="2200"/>
            </a:br>
            <a:r>
              <a:t>Transitivity.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 idea.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Compose the two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Ex.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767" name="Picture 766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" name="Algorithm design patterns and anti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 design patterns and antipatterns</a:t>
            </a:r>
          </a:p>
        </p:txBody>
      </p:sp>
      <p:sp>
        <p:nvSpPr>
          <p:cNvPr id="93" name="Algorithm design patter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Algorithm design patterns.</a:t>
            </a:r>
          </a:p>
          <a:p>
            <a:pPr lvl="1"/>
            <a:r>
              <a:rPr dirty="0"/>
              <a:t>Greedy.</a:t>
            </a:r>
          </a:p>
          <a:p>
            <a:pPr lvl="1"/>
            <a:r>
              <a:rPr dirty="0"/>
              <a:t>Divide and conquer.</a:t>
            </a:r>
          </a:p>
          <a:p>
            <a:pPr lvl="1"/>
            <a:r>
              <a:rPr dirty="0"/>
              <a:t>Dynamic programming.</a:t>
            </a:r>
            <a:endParaRPr lang="en-GB" dirty="0"/>
          </a:p>
          <a:p>
            <a:pPr lvl="1"/>
            <a:r>
              <a:rPr lang="en-GB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Reductions</a:t>
            </a:r>
            <a:r>
              <a:rPr lang="en-GB" dirty="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.</a:t>
            </a:r>
            <a:endParaRPr dirty="0"/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Duality.</a:t>
            </a:r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Local search. </a:t>
            </a:r>
          </a:p>
          <a:p>
            <a:pPr lvl="1">
              <a:defRPr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defRPr>
            </a:pPr>
            <a:r>
              <a:rPr dirty="0"/>
              <a:t>Randomization.</a:t>
            </a:r>
          </a:p>
          <a:p>
            <a:br>
              <a:rPr dirty="0"/>
            </a:br>
            <a:br>
              <a:rPr dirty="0"/>
            </a:br>
            <a:r>
              <a:rPr dirty="0"/>
              <a:t>Algorithm design antipatterns.</a:t>
            </a:r>
          </a:p>
          <a:p>
            <a:pPr lvl="1"/>
            <a:r>
              <a:rPr b="1" dirty="0">
                <a:solidFill>
                  <a:srgbClr val="A34431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-completeness.</a:t>
            </a:r>
            <a:r>
              <a:rPr dirty="0"/>
              <a:t>	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/>
              <a:t>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b="1" dirty="0">
                <a:latin typeface="Lucida Grande"/>
                <a:ea typeface="Lucida Grande"/>
                <a:cs typeface="Lucida Grande"/>
                <a:sym typeface="Lucida Grande"/>
              </a:rPr>
              <a:t>PSPACE</a:t>
            </a:r>
            <a:r>
              <a:rPr dirty="0"/>
              <a:t>-completeness.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dirty="0"/>
              <a:t>certification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dirty="0"/>
              <a:t>Undecidability.		    		No algorithm possible.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95" name="Picture 9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1" name="Decision, search, and optimizat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Decision, search, and optimization problems</a:t>
            </a:r>
          </a:p>
        </p:txBody>
      </p:sp>
      <p:sp>
        <p:nvSpPr>
          <p:cNvPr id="772" name="Decision problem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problem.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exist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t>Search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Optimization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minimum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size.</a:t>
            </a:r>
          </a:p>
          <a:p>
            <a:br>
              <a:rPr>
                <a:solidFill>
                  <a:srgbClr val="0048AA"/>
                </a:solidFill>
              </a:rPr>
            </a:br>
            <a:r>
              <a:rPr>
                <a:solidFill>
                  <a:srgbClr val="0048AA"/>
                </a:solidFill>
              </a:rPr>
              <a:t>Goal. </a:t>
            </a:r>
            <a:r>
              <a:rPr>
                <a:solidFill>
                  <a:srgbClr val="000000"/>
                </a:solidFill>
              </a:rPr>
              <a:t>Show that all three problems poly-time reduce to one another.</a:t>
            </a:r>
          </a:p>
        </p:txBody>
      </p:sp>
      <p:sp>
        <p:nvSpPr>
          <p:cNvPr id="7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774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Picture 774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7" name="Search problems vs. decis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problems vs. decision problems</a:t>
            </a:r>
          </a:p>
        </p:txBody>
      </p:sp>
      <p:sp>
        <p:nvSpPr>
          <p:cNvPr id="778" name="Vertex-Cover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exist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Decision problem is a special case of search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</a:p>
          <a:p>
            <a:r>
              <a:rPr>
                <a:solidFill>
                  <a:srgbClr val="000000"/>
                </a:solidFill>
              </a:rPr>
              <a:t>To find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solidFill>
                  <a:srgbClr val="000000"/>
                </a:solidFill>
              </a:rPr>
              <a:t> :</a:t>
            </a:r>
          </a:p>
          <a:p>
            <a:pPr lvl="1"/>
            <a:r>
              <a:t>Determine if there exists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Find a vertex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such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 has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.</a:t>
            </a:r>
            <a:br/>
            <a:r>
              <a:t>(any vertex in any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t> will have this property)</a:t>
            </a:r>
          </a:p>
          <a:p>
            <a:pPr lvl="1"/>
            <a:r>
              <a:t>Include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in the vertex cover.</a:t>
            </a:r>
          </a:p>
          <a:p>
            <a:pPr lvl="1"/>
            <a:r>
              <a:t>Recursively find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780" name="interview-white.pdf" descr="interview-whit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3" name="Group"/>
          <p:cNvGrpSpPr/>
          <p:nvPr/>
        </p:nvGrpSpPr>
        <p:grpSpPr>
          <a:xfrm>
            <a:off x="8717324" y="8764958"/>
            <a:ext cx="3009765" cy="839911"/>
            <a:chOff x="7382" y="0"/>
            <a:chExt cx="3009763" cy="839909"/>
          </a:xfrm>
        </p:grpSpPr>
        <p:sp>
          <p:nvSpPr>
            <p:cNvPr id="781" name="delete v and all incident edges"/>
            <p:cNvSpPr txBox="1"/>
            <p:nvPr/>
          </p:nvSpPr>
          <p:spPr>
            <a:xfrm>
              <a:off x="7382" y="547809"/>
              <a:ext cx="3009764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delete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t> and all incident edges</a:t>
              </a:r>
            </a:p>
          </p:txBody>
        </p:sp>
        <p:sp>
          <p:nvSpPr>
            <p:cNvPr id="782" name="Line"/>
            <p:cNvSpPr/>
            <p:nvPr/>
          </p:nvSpPr>
          <p:spPr>
            <a:xfrm>
              <a:off x="304998" y="0"/>
              <a:ext cx="267894" cy="48046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84" name="Picture 783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1" build="p" bldLvl="5" animBg="1" advAuto="0"/>
      <p:bldP spid="783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8" name="Optimization problems vs. search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problems vs. search problems</a:t>
            </a:r>
          </a:p>
        </p:txBody>
      </p:sp>
      <p:sp>
        <p:nvSpPr>
          <p:cNvPr id="789" name="Find-Vertex-Cover.  Find a vertex cover of size ≤ 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cap="small"/>
              <a:t>Find-Min-Vertex-Cover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minimum size.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Find-Min-Vertex-Cover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Search problem is a special case of optimization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     </a:t>
            </a:r>
            <a:r>
              <a:rPr>
                <a:solidFill>
                  <a:srgbClr val="000000"/>
                </a:solidFill>
              </a:rPr>
              <a:t>To find vertex cover of minimum size:</a:t>
            </a:r>
          </a:p>
          <a:p>
            <a:pPr lvl="1"/>
            <a:r>
              <a:t>Binary search (or linear search) for size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 of min vertex cover.</a:t>
            </a:r>
          </a:p>
          <a:p>
            <a:pPr lvl="1"/>
            <a:r>
              <a:t>Solve search problem for given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791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Picture 79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03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2"/>
            <a:r>
              <a:rPr dirty="0"/>
              <a:t>graph </a:t>
            </a:r>
            <a:r>
              <a:rPr dirty="0" err="1"/>
              <a:t>colorin</a:t>
            </a:r>
            <a:r>
              <a:rPr lang="en-GB" dirty="0"/>
              <a:t>g</a:t>
            </a:r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</a:p>
        </p:txBody>
      </p:sp>
      <p:sp>
        <p:nvSpPr>
          <p:cNvPr id="2031" name="Section 8.7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8.7</a:t>
            </a:r>
          </a:p>
        </p:txBody>
      </p:sp>
      <p:pic>
        <p:nvPicPr>
          <p:cNvPr id="2032" name="Picture 2031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3-Color.  Given an undirected graph G, can the nodes be colored black, white, and blue so that no adjacent nodes have the same color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3-Color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an undirected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can the nodes be colored black, white, and blue so that no adjacent nodes have the same color?</a:t>
            </a:r>
          </a:p>
        </p:txBody>
      </p:sp>
      <p:cxnSp>
        <p:nvCxnSpPr>
          <p:cNvPr id="2034" name="Connection Line"/>
          <p:cNvCxnSpPr>
            <a:stCxn id="2074" idx="0"/>
            <a:endCxn id="2075" idx="0"/>
          </p:cNvCxnSpPr>
          <p:nvPr/>
        </p:nvCxnSpPr>
        <p:spPr>
          <a:xfrm>
            <a:off x="6360160" y="5287715"/>
            <a:ext cx="866987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5" name="Connection Line"/>
          <p:cNvCxnSpPr>
            <a:stCxn id="2078" idx="0"/>
            <a:endCxn id="2074" idx="0"/>
          </p:cNvCxnSpPr>
          <p:nvPr/>
        </p:nvCxnSpPr>
        <p:spPr>
          <a:xfrm flipV="1">
            <a:off x="5434471" y="5287715"/>
            <a:ext cx="925690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6" name="Connection Line"/>
          <p:cNvCxnSpPr>
            <a:stCxn id="2084" idx="0"/>
            <a:endCxn id="2074" idx="0"/>
          </p:cNvCxnSpPr>
          <p:nvPr/>
        </p:nvCxnSpPr>
        <p:spPr>
          <a:xfrm flipH="1">
            <a:off x="6360160" y="4854222"/>
            <a:ext cx="1192108" cy="43349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7" name="Connection Line"/>
          <p:cNvCxnSpPr>
            <a:stCxn id="2079" idx="0"/>
            <a:endCxn id="2080" idx="0"/>
          </p:cNvCxnSpPr>
          <p:nvPr/>
        </p:nvCxnSpPr>
        <p:spPr>
          <a:xfrm>
            <a:off x="6360160" y="3445369"/>
            <a:ext cx="3625992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8" name="Connection Line"/>
          <p:cNvCxnSpPr>
            <a:stCxn id="2083" idx="0"/>
            <a:endCxn id="2079" idx="0"/>
          </p:cNvCxnSpPr>
          <p:nvPr/>
        </p:nvCxnSpPr>
        <p:spPr>
          <a:xfrm flipV="1">
            <a:off x="2675466" y="3445369"/>
            <a:ext cx="3684695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9" name="Connection Line"/>
          <p:cNvCxnSpPr>
            <a:stCxn id="2073" idx="0"/>
            <a:endCxn id="2084" idx="0"/>
          </p:cNvCxnSpPr>
          <p:nvPr/>
        </p:nvCxnSpPr>
        <p:spPr>
          <a:xfrm>
            <a:off x="6360160" y="4529102"/>
            <a:ext cx="1192108" cy="32512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0" name="Connection Line"/>
          <p:cNvCxnSpPr>
            <a:stCxn id="2073" idx="0"/>
            <a:endCxn id="2088" idx="0"/>
          </p:cNvCxnSpPr>
          <p:nvPr/>
        </p:nvCxnSpPr>
        <p:spPr>
          <a:xfrm flipH="1">
            <a:off x="5276426" y="4529102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1" name="Connection Line"/>
          <p:cNvCxnSpPr>
            <a:stCxn id="2088" idx="0"/>
            <a:endCxn id="2089" idx="0"/>
          </p:cNvCxnSpPr>
          <p:nvPr/>
        </p:nvCxnSpPr>
        <p:spPr>
          <a:xfrm flipH="1">
            <a:off x="4517813" y="4903893"/>
            <a:ext cx="758614" cy="70894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2" name="Connection Line"/>
          <p:cNvCxnSpPr>
            <a:stCxn id="2073" idx="0"/>
            <a:endCxn id="2079" idx="0"/>
          </p:cNvCxnSpPr>
          <p:nvPr/>
        </p:nvCxnSpPr>
        <p:spPr>
          <a:xfrm flipV="1">
            <a:off x="6360160" y="3445369"/>
            <a:ext cx="1" cy="108373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3" name="Connection Line"/>
          <p:cNvCxnSpPr>
            <a:stCxn id="2078" idx="0"/>
            <a:endCxn id="2088" idx="0"/>
          </p:cNvCxnSpPr>
          <p:nvPr/>
        </p:nvCxnSpPr>
        <p:spPr>
          <a:xfrm flipH="1" flipV="1">
            <a:off x="5276426" y="4903893"/>
            <a:ext cx="158046" cy="92569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44" name="Line"/>
          <p:cNvSpPr/>
          <p:nvPr/>
        </p:nvSpPr>
        <p:spPr>
          <a:xfrm flipH="1" flipV="1">
            <a:off x="6457244" y="3542453"/>
            <a:ext cx="1095023" cy="11684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6" name="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3-colorability</a:t>
            </a:r>
          </a:p>
        </p:txBody>
      </p:sp>
      <p:sp>
        <p:nvSpPr>
          <p:cNvPr id="20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cxnSp>
        <p:nvCxnSpPr>
          <p:cNvPr id="2048" name="Connection Line"/>
          <p:cNvCxnSpPr>
            <a:stCxn id="2076" idx="0"/>
            <a:endCxn id="2075" idx="0"/>
          </p:cNvCxnSpPr>
          <p:nvPr/>
        </p:nvCxnSpPr>
        <p:spPr>
          <a:xfrm flipV="1">
            <a:off x="6793653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9" name="Connection Line"/>
          <p:cNvCxnSpPr>
            <a:stCxn id="2077" idx="0"/>
            <a:endCxn id="2076" idx="0"/>
          </p:cNvCxnSpPr>
          <p:nvPr/>
        </p:nvCxnSpPr>
        <p:spPr>
          <a:xfrm>
            <a:off x="5867964" y="6588195"/>
            <a:ext cx="92569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0" name="Connection Line"/>
          <p:cNvCxnSpPr>
            <a:stCxn id="2077" idx="0"/>
            <a:endCxn id="2078" idx="0"/>
          </p:cNvCxnSpPr>
          <p:nvPr/>
        </p:nvCxnSpPr>
        <p:spPr>
          <a:xfrm flipH="1" flipV="1">
            <a:off x="5434471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1" name="Connection Line"/>
          <p:cNvCxnSpPr>
            <a:stCxn id="2081" idx="0"/>
            <a:endCxn id="2080" idx="0"/>
          </p:cNvCxnSpPr>
          <p:nvPr/>
        </p:nvCxnSpPr>
        <p:spPr>
          <a:xfrm flipV="1">
            <a:off x="8143804" y="5612835"/>
            <a:ext cx="1842348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2" name="Connection Line"/>
          <p:cNvCxnSpPr>
            <a:stCxn id="2082" idx="0"/>
            <a:endCxn id="2081" idx="0"/>
          </p:cNvCxnSpPr>
          <p:nvPr/>
        </p:nvCxnSpPr>
        <p:spPr>
          <a:xfrm>
            <a:off x="4409440" y="8371840"/>
            <a:ext cx="373436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3" name="Connection Line"/>
          <p:cNvCxnSpPr>
            <a:stCxn id="2082" idx="0"/>
            <a:endCxn id="2083" idx="0"/>
          </p:cNvCxnSpPr>
          <p:nvPr/>
        </p:nvCxnSpPr>
        <p:spPr>
          <a:xfrm flipH="1" flipV="1">
            <a:off x="2675466" y="5612835"/>
            <a:ext cx="1733975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4" name="Connection Line"/>
          <p:cNvCxnSpPr>
            <a:stCxn id="2085" idx="0"/>
            <a:endCxn id="2084" idx="0"/>
          </p:cNvCxnSpPr>
          <p:nvPr/>
        </p:nvCxnSpPr>
        <p:spPr>
          <a:xfrm flipH="1" flipV="1">
            <a:off x="7552267" y="4854222"/>
            <a:ext cx="591538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5" name="Connection Line"/>
          <p:cNvCxnSpPr>
            <a:stCxn id="2086" idx="0"/>
            <a:endCxn id="2085" idx="0"/>
          </p:cNvCxnSpPr>
          <p:nvPr/>
        </p:nvCxnSpPr>
        <p:spPr>
          <a:xfrm flipH="1" flipV="1">
            <a:off x="8143804" y="5612835"/>
            <a:ext cx="58703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6" name="Connection Line"/>
          <p:cNvCxnSpPr>
            <a:stCxn id="2086" idx="0"/>
            <a:endCxn id="2087" idx="0"/>
          </p:cNvCxnSpPr>
          <p:nvPr/>
        </p:nvCxnSpPr>
        <p:spPr>
          <a:xfrm flipH="1">
            <a:off x="7385191" y="6588195"/>
            <a:ext cx="817316" cy="7586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7" name="Connection Line"/>
          <p:cNvCxnSpPr>
            <a:stCxn id="2089" idx="0"/>
            <a:endCxn id="2090" idx="0"/>
          </p:cNvCxnSpPr>
          <p:nvPr/>
        </p:nvCxnSpPr>
        <p:spPr>
          <a:xfrm>
            <a:off x="4517813" y="5612835"/>
            <a:ext cx="216748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8" name="Connection Line"/>
          <p:cNvCxnSpPr>
            <a:stCxn id="2090" idx="0"/>
            <a:endCxn id="2091" idx="0"/>
          </p:cNvCxnSpPr>
          <p:nvPr/>
        </p:nvCxnSpPr>
        <p:spPr>
          <a:xfrm>
            <a:off x="4734560" y="6588195"/>
            <a:ext cx="650241" cy="80828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9" name="Connection Line"/>
          <p:cNvCxnSpPr>
            <a:stCxn id="2091" idx="0"/>
            <a:endCxn id="2092" idx="0"/>
          </p:cNvCxnSpPr>
          <p:nvPr/>
        </p:nvCxnSpPr>
        <p:spPr>
          <a:xfrm>
            <a:off x="5384800" y="7396479"/>
            <a:ext cx="916658" cy="32512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0" name="Connection Line"/>
          <p:cNvCxnSpPr>
            <a:stCxn id="2092" idx="0"/>
            <a:endCxn id="2087" idx="0"/>
          </p:cNvCxnSpPr>
          <p:nvPr/>
        </p:nvCxnSpPr>
        <p:spPr>
          <a:xfrm flipV="1">
            <a:off x="6301457" y="7346809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1" name="Connection Line"/>
          <p:cNvCxnSpPr>
            <a:stCxn id="2081" idx="0"/>
            <a:endCxn id="2087" idx="0"/>
          </p:cNvCxnSpPr>
          <p:nvPr/>
        </p:nvCxnSpPr>
        <p:spPr>
          <a:xfrm flipH="1" flipV="1">
            <a:off x="7385191" y="7346809"/>
            <a:ext cx="758614" cy="102503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2" name="Connection Line"/>
          <p:cNvCxnSpPr>
            <a:stCxn id="2091" idx="0"/>
            <a:endCxn id="2082" idx="0"/>
          </p:cNvCxnSpPr>
          <p:nvPr/>
        </p:nvCxnSpPr>
        <p:spPr>
          <a:xfrm flipH="1">
            <a:off x="4409440" y="7396479"/>
            <a:ext cx="975361" cy="97536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3" name="Connection Line"/>
          <p:cNvCxnSpPr>
            <a:stCxn id="2089" idx="0"/>
            <a:endCxn id="2083" idx="0"/>
          </p:cNvCxnSpPr>
          <p:nvPr/>
        </p:nvCxnSpPr>
        <p:spPr>
          <a:xfrm flipH="1">
            <a:off x="2675466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4" name="Connection Line"/>
          <p:cNvCxnSpPr>
            <a:stCxn id="2085" idx="0"/>
            <a:endCxn id="2080" idx="0"/>
          </p:cNvCxnSpPr>
          <p:nvPr/>
        </p:nvCxnSpPr>
        <p:spPr>
          <a:xfrm>
            <a:off x="8143804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5" name="Connection Line"/>
          <p:cNvCxnSpPr>
            <a:stCxn id="2076" idx="0"/>
            <a:endCxn id="2092" idx="0"/>
          </p:cNvCxnSpPr>
          <p:nvPr/>
        </p:nvCxnSpPr>
        <p:spPr>
          <a:xfrm flipH="1">
            <a:off x="6301457" y="6588195"/>
            <a:ext cx="492197" cy="11334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6" name="Connection Line"/>
          <p:cNvCxnSpPr>
            <a:stCxn id="2086" idx="0"/>
            <a:endCxn id="2075" idx="0"/>
          </p:cNvCxnSpPr>
          <p:nvPr/>
        </p:nvCxnSpPr>
        <p:spPr>
          <a:xfrm flipH="1" flipV="1">
            <a:off x="7227146" y="5829582"/>
            <a:ext cx="975361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7" name="Connection Line"/>
          <p:cNvCxnSpPr>
            <a:stCxn id="2077" idx="0"/>
            <a:endCxn id="2090" idx="0"/>
          </p:cNvCxnSpPr>
          <p:nvPr/>
        </p:nvCxnSpPr>
        <p:spPr>
          <a:xfrm flipH="1">
            <a:off x="4734560" y="6588195"/>
            <a:ext cx="113340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68" name="Line"/>
          <p:cNvSpPr/>
          <p:nvPr/>
        </p:nvSpPr>
        <p:spPr>
          <a:xfrm flipV="1">
            <a:off x="5965049" y="5425440"/>
            <a:ext cx="395112" cy="10668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9" name="Line"/>
          <p:cNvSpPr/>
          <p:nvPr/>
        </p:nvSpPr>
        <p:spPr>
          <a:xfrm flipV="1">
            <a:off x="8340231" y="5709920"/>
            <a:ext cx="1548836" cy="87827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0" name="Line"/>
          <p:cNvSpPr/>
          <p:nvPr/>
        </p:nvSpPr>
        <p:spPr>
          <a:xfrm flipH="1" flipV="1">
            <a:off x="2772551" y="5709919"/>
            <a:ext cx="2493153" cy="167081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1" name="Line"/>
          <p:cNvSpPr/>
          <p:nvPr/>
        </p:nvSpPr>
        <p:spPr>
          <a:xfrm flipV="1">
            <a:off x="5481884" y="6685280"/>
            <a:ext cx="1214685" cy="6096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2" name="yes instance"/>
          <p:cNvSpPr txBox="1"/>
          <p:nvPr/>
        </p:nvSpPr>
        <p:spPr>
          <a:xfrm>
            <a:off x="5472289" y="8876171"/>
            <a:ext cx="196850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 instance</a:t>
            </a:r>
          </a:p>
        </p:txBody>
      </p:sp>
      <p:sp>
        <p:nvSpPr>
          <p:cNvPr id="2073" name="Circle"/>
          <p:cNvSpPr/>
          <p:nvPr/>
        </p:nvSpPr>
        <p:spPr>
          <a:xfrm>
            <a:off x="6222435" y="439137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4" name="Circle"/>
          <p:cNvSpPr/>
          <p:nvPr/>
        </p:nvSpPr>
        <p:spPr>
          <a:xfrm>
            <a:off x="6222435" y="5149991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5" name="Circle"/>
          <p:cNvSpPr/>
          <p:nvPr/>
        </p:nvSpPr>
        <p:spPr>
          <a:xfrm>
            <a:off x="7089422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6" name="Circle"/>
          <p:cNvSpPr/>
          <p:nvPr/>
        </p:nvSpPr>
        <p:spPr>
          <a:xfrm>
            <a:off x="6655929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7" name="Circle"/>
          <p:cNvSpPr/>
          <p:nvPr/>
        </p:nvSpPr>
        <p:spPr>
          <a:xfrm>
            <a:off x="5730240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8" name="Circle"/>
          <p:cNvSpPr/>
          <p:nvPr/>
        </p:nvSpPr>
        <p:spPr>
          <a:xfrm>
            <a:off x="5296746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9" name="Circle"/>
          <p:cNvSpPr/>
          <p:nvPr/>
        </p:nvSpPr>
        <p:spPr>
          <a:xfrm>
            <a:off x="6222435" y="330764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0" name="Circle"/>
          <p:cNvSpPr/>
          <p:nvPr/>
        </p:nvSpPr>
        <p:spPr>
          <a:xfrm>
            <a:off x="9848426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1" name="Circle"/>
          <p:cNvSpPr/>
          <p:nvPr/>
        </p:nvSpPr>
        <p:spPr>
          <a:xfrm>
            <a:off x="8006080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2" name="Circle"/>
          <p:cNvSpPr/>
          <p:nvPr/>
        </p:nvSpPr>
        <p:spPr>
          <a:xfrm>
            <a:off x="4271715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3" name="Circle"/>
          <p:cNvSpPr/>
          <p:nvPr/>
        </p:nvSpPr>
        <p:spPr>
          <a:xfrm>
            <a:off x="2537742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4" name="Circle"/>
          <p:cNvSpPr/>
          <p:nvPr/>
        </p:nvSpPr>
        <p:spPr>
          <a:xfrm>
            <a:off x="7414542" y="471649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5" name="Circle"/>
          <p:cNvSpPr/>
          <p:nvPr/>
        </p:nvSpPr>
        <p:spPr>
          <a:xfrm>
            <a:off x="8006080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6" name="Circle"/>
          <p:cNvSpPr/>
          <p:nvPr/>
        </p:nvSpPr>
        <p:spPr>
          <a:xfrm>
            <a:off x="8064782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7" name="Circle"/>
          <p:cNvSpPr/>
          <p:nvPr/>
        </p:nvSpPr>
        <p:spPr>
          <a:xfrm>
            <a:off x="7247466" y="720908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8" name="Circle"/>
          <p:cNvSpPr/>
          <p:nvPr/>
        </p:nvSpPr>
        <p:spPr>
          <a:xfrm>
            <a:off x="5138702" y="4766169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9" name="Circle"/>
          <p:cNvSpPr/>
          <p:nvPr/>
        </p:nvSpPr>
        <p:spPr>
          <a:xfrm>
            <a:off x="4380088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0" name="Circle"/>
          <p:cNvSpPr/>
          <p:nvPr/>
        </p:nvSpPr>
        <p:spPr>
          <a:xfrm>
            <a:off x="4596835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1" name="Circle"/>
          <p:cNvSpPr/>
          <p:nvPr/>
        </p:nvSpPr>
        <p:spPr>
          <a:xfrm>
            <a:off x="5247075" y="725875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2" name="Circle"/>
          <p:cNvSpPr/>
          <p:nvPr/>
        </p:nvSpPr>
        <p:spPr>
          <a:xfrm>
            <a:off x="6163733" y="758387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13" name="Group"/>
          <p:cNvGrpSpPr/>
          <p:nvPr/>
        </p:nvGrpSpPr>
        <p:grpSpPr>
          <a:xfrm>
            <a:off x="2544092" y="3301294"/>
            <a:ext cx="7586134" cy="5201921"/>
            <a:chOff x="0" y="0"/>
            <a:chExt cx="7586133" cy="5201920"/>
          </a:xfrm>
        </p:grpSpPr>
        <p:sp>
          <p:nvSpPr>
            <p:cNvPr id="2093" name="Circle"/>
            <p:cNvSpPr/>
            <p:nvPr/>
          </p:nvSpPr>
          <p:spPr>
            <a:xfrm>
              <a:off x="3684693" y="184234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4" name="Circle"/>
            <p:cNvSpPr/>
            <p:nvPr/>
          </p:nvSpPr>
          <p:spPr>
            <a:xfrm>
              <a:off x="4551680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5" name="Circle"/>
            <p:cNvSpPr/>
            <p:nvPr/>
          </p:nvSpPr>
          <p:spPr>
            <a:xfrm>
              <a:off x="4118187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6" name="Circle"/>
            <p:cNvSpPr/>
            <p:nvPr/>
          </p:nvSpPr>
          <p:spPr>
            <a:xfrm>
              <a:off x="3192497" y="314282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7" name="Circle"/>
            <p:cNvSpPr/>
            <p:nvPr/>
          </p:nvSpPr>
          <p:spPr>
            <a:xfrm>
              <a:off x="2759004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8" name="Circle"/>
            <p:cNvSpPr/>
            <p:nvPr/>
          </p:nvSpPr>
          <p:spPr>
            <a:xfrm>
              <a:off x="3684693" y="0"/>
              <a:ext cx="275450" cy="2754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9" name="Circle"/>
            <p:cNvSpPr/>
            <p:nvPr/>
          </p:nvSpPr>
          <p:spPr>
            <a:xfrm>
              <a:off x="7310684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0" name="Circle"/>
            <p:cNvSpPr/>
            <p:nvPr/>
          </p:nvSpPr>
          <p:spPr>
            <a:xfrm>
              <a:off x="5468338" y="4926471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1" name="Circle"/>
            <p:cNvSpPr/>
            <p:nvPr/>
          </p:nvSpPr>
          <p:spPr>
            <a:xfrm>
              <a:off x="1733973" y="4926471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2" name="Circle"/>
            <p:cNvSpPr/>
            <p:nvPr/>
          </p:nvSpPr>
          <p:spPr>
            <a:xfrm>
              <a:off x="0" y="2167466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3" name="Circle"/>
            <p:cNvSpPr/>
            <p:nvPr/>
          </p:nvSpPr>
          <p:spPr>
            <a:xfrm>
              <a:off x="3684693" y="1083733"/>
              <a:ext cx="275450" cy="27544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4" name="Circle"/>
            <p:cNvSpPr/>
            <p:nvPr/>
          </p:nvSpPr>
          <p:spPr>
            <a:xfrm>
              <a:off x="4876800" y="1408853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>
              <a:off x="5468338" y="216746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>
              <a:off x="5527040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7" name="Circle"/>
            <p:cNvSpPr/>
            <p:nvPr/>
          </p:nvSpPr>
          <p:spPr>
            <a:xfrm>
              <a:off x="4709724" y="390144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8" name="Circle"/>
            <p:cNvSpPr/>
            <p:nvPr/>
          </p:nvSpPr>
          <p:spPr>
            <a:xfrm>
              <a:off x="2600960" y="1458524"/>
              <a:ext cx="275449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9" name="Circle"/>
            <p:cNvSpPr/>
            <p:nvPr/>
          </p:nvSpPr>
          <p:spPr>
            <a:xfrm>
              <a:off x="1842346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0" name="Circle"/>
            <p:cNvSpPr/>
            <p:nvPr/>
          </p:nvSpPr>
          <p:spPr>
            <a:xfrm>
              <a:off x="2059093" y="314282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1" name="Circle"/>
            <p:cNvSpPr/>
            <p:nvPr/>
          </p:nvSpPr>
          <p:spPr>
            <a:xfrm>
              <a:off x="2709333" y="395111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2" name="Circle"/>
            <p:cNvSpPr/>
            <p:nvPr/>
          </p:nvSpPr>
          <p:spPr>
            <a:xfrm>
              <a:off x="3625991" y="4276231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2114" name="Picture 211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Intractability:  quiz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116" name="How difficult to solve 2-Col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How difficult to solve </a:t>
            </a:r>
            <a:r>
              <a:rPr cap="small" dirty="0"/>
              <a:t>2-Color</a:t>
            </a:r>
            <a:r>
              <a:rPr dirty="0"/>
              <a:t>?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 + 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BFS or DFS.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maximum flow.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Ω(2</a:t>
            </a:r>
            <a:r>
              <a:rPr b="0" i="1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brute force.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even </a:t>
            </a:r>
            <a:r>
              <a:rPr b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Tarjan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knows.</a:t>
            </a:r>
          </a:p>
        </p:txBody>
      </p:sp>
      <p:sp>
        <p:nvSpPr>
          <p:cNvPr id="2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118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9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cxnSp>
        <p:nvCxnSpPr>
          <p:cNvPr id="2120" name="Connection Line"/>
          <p:cNvCxnSpPr>
            <a:stCxn id="2148" idx="0"/>
            <a:endCxn id="2147" idx="0"/>
          </p:cNvCxnSpPr>
          <p:nvPr/>
        </p:nvCxnSpPr>
        <p:spPr>
          <a:xfrm flipH="1" flipV="1">
            <a:off x="7935712" y="6772910"/>
            <a:ext cx="3636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1" name="Connection Line"/>
          <p:cNvCxnSpPr>
            <a:stCxn id="2150" idx="0"/>
            <a:endCxn id="2147" idx="0"/>
          </p:cNvCxnSpPr>
          <p:nvPr/>
        </p:nvCxnSpPr>
        <p:spPr>
          <a:xfrm>
            <a:off x="5962603" y="6772910"/>
            <a:ext cx="197311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2" name="Connection Line"/>
          <p:cNvCxnSpPr>
            <a:stCxn id="2149" idx="0"/>
            <a:endCxn id="2148" idx="0"/>
          </p:cNvCxnSpPr>
          <p:nvPr/>
        </p:nvCxnSpPr>
        <p:spPr>
          <a:xfrm>
            <a:off x="5962603" y="7795789"/>
            <a:ext cx="200947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3" name="Connection Line"/>
          <p:cNvCxnSpPr>
            <a:stCxn id="2149" idx="0"/>
            <a:endCxn id="2150" idx="0"/>
          </p:cNvCxnSpPr>
          <p:nvPr/>
        </p:nvCxnSpPr>
        <p:spPr>
          <a:xfrm flipV="1">
            <a:off x="5962603" y="6772910"/>
            <a:ext cx="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4" name="Connection Line"/>
          <p:cNvCxnSpPr>
            <a:stCxn id="2152" idx="0"/>
            <a:endCxn id="2125" idx="0"/>
          </p:cNvCxnSpPr>
          <p:nvPr/>
        </p:nvCxnSpPr>
        <p:spPr>
          <a:xfrm flipV="1">
            <a:off x="9734036" y="6243832"/>
            <a:ext cx="1495928" cy="303408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25" name="Circle"/>
          <p:cNvSpPr/>
          <p:nvPr/>
        </p:nvSpPr>
        <p:spPr>
          <a:xfrm>
            <a:off x="11092239" y="61061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26" name="Connection Line"/>
          <p:cNvCxnSpPr>
            <a:stCxn id="2151" idx="0"/>
            <a:endCxn id="2125" idx="0"/>
          </p:cNvCxnSpPr>
          <p:nvPr/>
        </p:nvCxnSpPr>
        <p:spPr>
          <a:xfrm>
            <a:off x="9878110" y="4909518"/>
            <a:ext cx="1351854" cy="13343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7" name="Connection Line"/>
          <p:cNvCxnSpPr>
            <a:stCxn id="2153" idx="0"/>
            <a:endCxn id="2152" idx="0"/>
          </p:cNvCxnSpPr>
          <p:nvPr/>
        </p:nvCxnSpPr>
        <p:spPr>
          <a:xfrm>
            <a:off x="4331711" y="9277914"/>
            <a:ext cx="5402326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8" name="Connection Line"/>
          <p:cNvCxnSpPr>
            <a:stCxn id="2153" idx="0"/>
            <a:endCxn id="2154" idx="0"/>
          </p:cNvCxnSpPr>
          <p:nvPr/>
        </p:nvCxnSpPr>
        <p:spPr>
          <a:xfrm flipH="1" flipV="1">
            <a:off x="2748113" y="7350195"/>
            <a:ext cx="1583599" cy="192772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9" name="Connection Line"/>
          <p:cNvCxnSpPr>
            <a:stCxn id="2154" idx="0"/>
            <a:endCxn id="2144" idx="0"/>
          </p:cNvCxnSpPr>
          <p:nvPr/>
        </p:nvCxnSpPr>
        <p:spPr>
          <a:xfrm flipV="1">
            <a:off x="2748113" y="4909518"/>
            <a:ext cx="1583599" cy="244067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0" name="Connection Line"/>
          <p:cNvCxnSpPr>
            <a:stCxn id="2157" idx="0"/>
            <a:endCxn id="2156" idx="0"/>
          </p:cNvCxnSpPr>
          <p:nvPr/>
        </p:nvCxnSpPr>
        <p:spPr>
          <a:xfrm flipH="1">
            <a:off x="7105085" y="6153732"/>
            <a:ext cx="163957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1" name="Connection Line"/>
          <p:cNvCxnSpPr>
            <a:stCxn id="2155" idx="0"/>
            <a:endCxn id="2156" idx="0"/>
          </p:cNvCxnSpPr>
          <p:nvPr/>
        </p:nvCxnSpPr>
        <p:spPr>
          <a:xfrm>
            <a:off x="6816936" y="5367725"/>
            <a:ext cx="288150" cy="78600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2" name="Connection Line"/>
          <p:cNvCxnSpPr>
            <a:stCxn id="2158" idx="0"/>
            <a:endCxn id="2157" idx="0"/>
          </p:cNvCxnSpPr>
          <p:nvPr/>
        </p:nvCxnSpPr>
        <p:spPr>
          <a:xfrm flipH="1" flipV="1">
            <a:off x="8744655" y="6153732"/>
            <a:ext cx="144076" cy="228423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3" name="Connection Line"/>
          <p:cNvCxnSpPr>
            <a:stCxn id="2155" idx="0"/>
            <a:endCxn id="2146" idx="0"/>
          </p:cNvCxnSpPr>
          <p:nvPr/>
        </p:nvCxnSpPr>
        <p:spPr>
          <a:xfrm flipH="1">
            <a:off x="5608269" y="5367725"/>
            <a:ext cx="1208668" cy="64193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4" name="Connection Line"/>
          <p:cNvCxnSpPr>
            <a:stCxn id="2146" idx="0"/>
            <a:endCxn id="2159" idx="0"/>
          </p:cNvCxnSpPr>
          <p:nvPr/>
        </p:nvCxnSpPr>
        <p:spPr>
          <a:xfrm flipH="1">
            <a:off x="4619860" y="6009657"/>
            <a:ext cx="988410" cy="134053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5" name="Connection Line"/>
          <p:cNvCxnSpPr>
            <a:stCxn id="2159" idx="0"/>
            <a:endCxn id="2160" idx="0"/>
          </p:cNvCxnSpPr>
          <p:nvPr/>
        </p:nvCxnSpPr>
        <p:spPr>
          <a:xfrm>
            <a:off x="4619860" y="7350195"/>
            <a:ext cx="700261" cy="108777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6" name="Connection Line"/>
          <p:cNvCxnSpPr>
            <a:stCxn id="2160" idx="0"/>
            <a:endCxn id="2158" idx="0"/>
          </p:cNvCxnSpPr>
          <p:nvPr/>
        </p:nvCxnSpPr>
        <p:spPr>
          <a:xfrm>
            <a:off x="5320120" y="8437969"/>
            <a:ext cx="356861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7" name="Connection Line"/>
          <p:cNvCxnSpPr>
            <a:stCxn id="2152" idx="0"/>
            <a:endCxn id="2158" idx="0"/>
          </p:cNvCxnSpPr>
          <p:nvPr/>
        </p:nvCxnSpPr>
        <p:spPr>
          <a:xfrm flipH="1" flipV="1">
            <a:off x="8888730" y="8437969"/>
            <a:ext cx="845307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8" name="Connection Line"/>
          <p:cNvCxnSpPr>
            <a:stCxn id="2160" idx="0"/>
            <a:endCxn id="2153" idx="0"/>
          </p:cNvCxnSpPr>
          <p:nvPr/>
        </p:nvCxnSpPr>
        <p:spPr>
          <a:xfrm flipH="1">
            <a:off x="4331711" y="8437969"/>
            <a:ext cx="988410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9" name="Connection Line"/>
          <p:cNvCxnSpPr>
            <a:stCxn id="2159" idx="0"/>
            <a:endCxn id="2154" idx="0"/>
          </p:cNvCxnSpPr>
          <p:nvPr/>
        </p:nvCxnSpPr>
        <p:spPr>
          <a:xfrm flipH="1">
            <a:off x="2748113" y="7350195"/>
            <a:ext cx="18717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0" name="Connection Line"/>
          <p:cNvCxnSpPr>
            <a:stCxn id="2157" idx="0"/>
            <a:endCxn id="2125" idx="0"/>
          </p:cNvCxnSpPr>
          <p:nvPr/>
        </p:nvCxnSpPr>
        <p:spPr>
          <a:xfrm>
            <a:off x="8744655" y="6153732"/>
            <a:ext cx="2485309" cy="9010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1" name="Connection Line"/>
          <p:cNvCxnSpPr>
            <a:stCxn id="2157" idx="0"/>
            <a:endCxn id="2147" idx="0"/>
          </p:cNvCxnSpPr>
          <p:nvPr/>
        </p:nvCxnSpPr>
        <p:spPr>
          <a:xfrm flipH="1">
            <a:off x="7935712" y="6153732"/>
            <a:ext cx="808944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2" name="Connection Line"/>
          <p:cNvCxnSpPr>
            <a:stCxn id="2150" idx="0"/>
            <a:endCxn id="2146" idx="0"/>
          </p:cNvCxnSpPr>
          <p:nvPr/>
        </p:nvCxnSpPr>
        <p:spPr>
          <a:xfrm flipH="1" flipV="1">
            <a:off x="5608269" y="6009657"/>
            <a:ext cx="354335" cy="76325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3" name="Connection Line"/>
          <p:cNvCxnSpPr>
            <a:stCxn id="2156" idx="0"/>
            <a:endCxn id="2150" idx="0"/>
          </p:cNvCxnSpPr>
          <p:nvPr/>
        </p:nvCxnSpPr>
        <p:spPr>
          <a:xfrm flipH="1">
            <a:off x="5962603" y="6153732"/>
            <a:ext cx="1142483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44" name="Circle"/>
          <p:cNvSpPr/>
          <p:nvPr/>
        </p:nvSpPr>
        <p:spPr>
          <a:xfrm>
            <a:off x="4193987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45" name="Connection Line"/>
          <p:cNvCxnSpPr>
            <a:stCxn id="2151" idx="0"/>
            <a:endCxn id="2144" idx="0"/>
          </p:cNvCxnSpPr>
          <p:nvPr/>
        </p:nvCxnSpPr>
        <p:spPr>
          <a:xfrm flipH="1">
            <a:off x="4331711" y="4909518"/>
            <a:ext cx="5546400" cy="1"/>
          </a:xfrm>
          <a:prstGeom prst="straightConnector1">
            <a:avLst/>
          </a:prstGeom>
          <a:ln w="38100">
            <a:solidFill>
              <a:srgbClr val="AAAAAA"/>
            </a:solidFill>
            <a:miter lim="400000"/>
          </a:ln>
        </p:spPr>
      </p:cxnSp>
      <p:sp>
        <p:nvSpPr>
          <p:cNvPr id="2146" name="Circle"/>
          <p:cNvSpPr/>
          <p:nvPr/>
        </p:nvSpPr>
        <p:spPr>
          <a:xfrm>
            <a:off x="5470545" y="5871933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7" name="Circle"/>
          <p:cNvSpPr/>
          <p:nvPr/>
        </p:nvSpPr>
        <p:spPr>
          <a:xfrm>
            <a:off x="7797988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8" name="Circle"/>
          <p:cNvSpPr/>
          <p:nvPr/>
        </p:nvSpPr>
        <p:spPr>
          <a:xfrm>
            <a:off x="7834348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9" name="Circle"/>
          <p:cNvSpPr/>
          <p:nvPr/>
        </p:nvSpPr>
        <p:spPr>
          <a:xfrm>
            <a:off x="5824879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0" name="Circle"/>
          <p:cNvSpPr/>
          <p:nvPr/>
        </p:nvSpPr>
        <p:spPr>
          <a:xfrm>
            <a:off x="5824879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1" name="Circle"/>
          <p:cNvSpPr/>
          <p:nvPr/>
        </p:nvSpPr>
        <p:spPr>
          <a:xfrm>
            <a:off x="9740386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2" name="Circle"/>
          <p:cNvSpPr/>
          <p:nvPr/>
        </p:nvSpPr>
        <p:spPr>
          <a:xfrm>
            <a:off x="9596311" y="914019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3" name="Circle"/>
          <p:cNvSpPr/>
          <p:nvPr/>
        </p:nvSpPr>
        <p:spPr>
          <a:xfrm>
            <a:off x="4193987" y="9140190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4" name="Circle"/>
          <p:cNvSpPr/>
          <p:nvPr/>
        </p:nvSpPr>
        <p:spPr>
          <a:xfrm>
            <a:off x="2610389" y="7212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5" name="Circle"/>
          <p:cNvSpPr/>
          <p:nvPr/>
        </p:nvSpPr>
        <p:spPr>
          <a:xfrm>
            <a:off x="6679212" y="523000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6" name="Circle"/>
          <p:cNvSpPr/>
          <p:nvPr/>
        </p:nvSpPr>
        <p:spPr>
          <a:xfrm>
            <a:off x="696736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7" name="Circle"/>
          <p:cNvSpPr/>
          <p:nvPr/>
        </p:nvSpPr>
        <p:spPr>
          <a:xfrm>
            <a:off x="860693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8" name="Circle"/>
          <p:cNvSpPr/>
          <p:nvPr/>
        </p:nvSpPr>
        <p:spPr>
          <a:xfrm>
            <a:off x="875100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9" name="Circle"/>
          <p:cNvSpPr/>
          <p:nvPr/>
        </p:nvSpPr>
        <p:spPr>
          <a:xfrm>
            <a:off x="4482136" y="7212471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0" name="Circle"/>
          <p:cNvSpPr/>
          <p:nvPr/>
        </p:nvSpPr>
        <p:spPr>
          <a:xfrm>
            <a:off x="518239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161" name="Picture 2160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5" name="Application:  register allo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Application:  register allocation</a:t>
            </a:r>
          </a:p>
        </p:txBody>
      </p:sp>
      <p:sp>
        <p:nvSpPr>
          <p:cNvPr id="2166" name="Register allocation.  Assign program variables to machine registers so that no more than k registers are used and no two program variables that are needed at the same time are assigned to the same regist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Register allocation.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Assign program variables to machine registers so that</a:t>
            </a:r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more than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registers are used and no two program variables that are needed at the same time are assigned to the same register.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Interference graph.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Nodes are program variables; edge </a:t>
            </a:r>
            <a:r>
              <a:rPr dirty="0">
                <a:solidFill>
                  <a:srgbClr val="000000"/>
                </a:solidFill>
              </a:rPr>
              <a:t>between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b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if there exists an operation where both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dirty="0">
                <a:solidFill>
                  <a:srgbClr val="000000"/>
                </a:solidFill>
              </a:rPr>
              <a:t> are “live” at the same time.</a:t>
            </a:r>
          </a:p>
          <a:p>
            <a:br>
              <a:rPr dirty="0">
                <a:solidFill>
                  <a:srgbClr val="000000"/>
                </a:solidFill>
              </a:rPr>
            </a:br>
            <a:r>
              <a:rPr dirty="0"/>
              <a:t>Observation.  </a:t>
            </a:r>
            <a:r>
              <a:rPr dirty="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</a:t>
            </a:r>
            <a:r>
              <a:rPr dirty="0" err="1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Chaitin</a:t>
            </a:r>
            <a:r>
              <a:rPr dirty="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1982]</a:t>
            </a:r>
            <a:r>
              <a:rPr dirty="0"/>
              <a:t>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solve register allocation problem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interference graph is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k-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colorable.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Fact.  </a:t>
            </a:r>
            <a:r>
              <a:rPr cap="smal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K-Register-Allocation</a:t>
            </a:r>
            <a:r>
              <a:rPr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 any constant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 ≥  3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2168" name="chaitin.pdf" descr="chaitin.pdf"/>
          <p:cNvPicPr>
            <a:picLocks noChangeAspect="1"/>
          </p:cNvPicPr>
          <p:nvPr/>
        </p:nvPicPr>
        <p:blipFill>
          <a:blip r:embed="rId3"/>
          <a:srcRect l="21732" t="6818" r="18790" b="80429"/>
          <a:stretch>
            <a:fillRect/>
          </a:stretch>
        </p:blipFill>
        <p:spPr>
          <a:xfrm>
            <a:off x="3657600" y="7353300"/>
            <a:ext cx="5689600" cy="157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9" name="Picture 216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6" grpId="1" build="p" animBg="1" advAuto="0"/>
      <p:bldP spid="2168" grpId="2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3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4" name="Theorem.  3-Sat ≤ P 3-Colo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/>
            <a:r>
              <a:t>Pf.  </a:t>
            </a:r>
            <a:r>
              <a:rPr>
                <a:solidFill>
                  <a:srgbClr val="000000"/>
                </a:solidFill>
              </a:rPr>
              <a:t>Given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, we construct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</a:rPr>
              <a:t> that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is 3-colorable 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</p:txBody>
      </p:sp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2176" name="Picture 2175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4" grpId="1" build="p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9" name="Construc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Create a graph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/>
              <a:t> with a node for each literal.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Connect each literal to its negation.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Create 3 new nodes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dirty="0"/>
              <a:t>,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dirty="0"/>
              <a:t>, and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dirty="0"/>
              <a:t>; connect them in a triangle.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Connect each literal to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dirty="0"/>
              <a:t>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For each clause 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 i="1" baseline="-5999" dirty="0" err="1">
                <a:latin typeface="Times"/>
                <a:ea typeface="Times"/>
                <a:cs typeface="Times"/>
                <a:sym typeface="Times"/>
              </a:rPr>
              <a:t>j</a:t>
            </a:r>
            <a:r>
              <a:rPr dirty="0"/>
              <a:t>, add a gadget of 6 nodes and 13 edges.</a:t>
            </a:r>
          </a:p>
        </p:txBody>
      </p:sp>
      <p:sp>
        <p:nvSpPr>
          <p:cNvPr id="2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181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2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186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18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5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189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18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8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25" name="Connection Line"/>
          <p:cNvSpPr/>
          <p:nvPr/>
        </p:nvSpPr>
        <p:spPr>
          <a:xfrm>
            <a:off x="5673553" y="6332143"/>
            <a:ext cx="1138591" cy="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6" name="Connection Line"/>
          <p:cNvSpPr/>
          <p:nvPr/>
        </p:nvSpPr>
        <p:spPr>
          <a:xfrm>
            <a:off x="5580996" y="6518520"/>
            <a:ext cx="511771" cy="665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7" name="Connection Line"/>
          <p:cNvSpPr/>
          <p:nvPr/>
        </p:nvSpPr>
        <p:spPr>
          <a:xfrm>
            <a:off x="6372397" y="6518561"/>
            <a:ext cx="526425" cy="667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193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5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6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7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8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9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0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9" name="Group"/>
          <p:cNvGrpSpPr/>
          <p:nvPr/>
        </p:nvGrpSpPr>
        <p:grpSpPr>
          <a:xfrm>
            <a:off x="1638300" y="9010791"/>
            <a:ext cx="9835445" cy="345441"/>
            <a:chOff x="0" y="0"/>
            <a:chExt cx="9835444" cy="345440"/>
          </a:xfrm>
        </p:grpSpPr>
        <p:pic>
          <p:nvPicPr>
            <p:cNvPr id="2201" name="image.pdf" descr="image.pd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008"/>
              <a:ext cx="215900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2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806" y="13547"/>
              <a:ext cx="23029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3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4900" y="27093"/>
              <a:ext cx="246098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4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1691" y="0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5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04" y="40640"/>
              <a:ext cx="246099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6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75800" y="13547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7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0216" y="40640"/>
              <a:ext cx="246098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8" name="image.pdf" descr="image.pdf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19424" y="4516"/>
              <a:ext cx="259646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28" name="Connection Line"/>
          <p:cNvSpPr/>
          <p:nvPr/>
        </p:nvSpPr>
        <p:spPr>
          <a:xfrm>
            <a:off x="1991933" y="7450512"/>
            <a:ext cx="4028639" cy="1635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9" name="Connection Line"/>
          <p:cNvSpPr/>
          <p:nvPr/>
        </p:nvSpPr>
        <p:spPr>
          <a:xfrm>
            <a:off x="3072675" y="7472599"/>
            <a:ext cx="2958282" cy="158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0" name="Connection Line"/>
          <p:cNvSpPr/>
          <p:nvPr/>
        </p:nvSpPr>
        <p:spPr>
          <a:xfrm>
            <a:off x="4336158" y="7514358"/>
            <a:ext cx="1723687" cy="150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13" name="Connection Line"/>
          <p:cNvCxnSpPr>
            <a:cxnSpLocks/>
            <a:stCxn id="2194" idx="2"/>
            <a:endCxn id="2193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4" name="Connection Line"/>
          <p:cNvCxnSpPr>
            <a:cxnSpLocks/>
            <a:stCxn id="2196" idx="2"/>
            <a:endCxn id="2195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5" name="Connection Line"/>
          <p:cNvCxnSpPr>
            <a:cxnSpLocks/>
            <a:stCxn id="2200" idx="2"/>
            <a:endCxn id="2199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6" name="Connection Line"/>
          <p:cNvCxnSpPr>
            <a:cxnSpLocks/>
            <a:stCxn id="2198" idx="2"/>
            <a:endCxn id="2197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31" name="Connection Line"/>
          <p:cNvSpPr/>
          <p:nvPr/>
        </p:nvSpPr>
        <p:spPr>
          <a:xfrm>
            <a:off x="6293910" y="7583763"/>
            <a:ext cx="386536" cy="1354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2" name="Connection Line"/>
          <p:cNvSpPr/>
          <p:nvPr/>
        </p:nvSpPr>
        <p:spPr>
          <a:xfrm>
            <a:off x="6384460" y="7533363"/>
            <a:ext cx="1326922" cy="146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3" name="Connection Line"/>
          <p:cNvSpPr/>
          <p:nvPr/>
        </p:nvSpPr>
        <p:spPr>
          <a:xfrm>
            <a:off x="5396868" y="7566489"/>
            <a:ext cx="728966" cy="1391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4" name="Connection Line"/>
          <p:cNvSpPr/>
          <p:nvPr/>
        </p:nvSpPr>
        <p:spPr>
          <a:xfrm>
            <a:off x="6437642" y="7461299"/>
            <a:ext cx="3449012" cy="1613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5" name="Connection Line"/>
          <p:cNvSpPr/>
          <p:nvPr/>
        </p:nvSpPr>
        <p:spPr>
          <a:xfrm>
            <a:off x="6445970" y="7441009"/>
            <a:ext cx="4665055" cy="165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224" name="Group"/>
          <p:cNvGrpSpPr/>
          <p:nvPr/>
        </p:nvGrpSpPr>
        <p:grpSpPr>
          <a:xfrm>
            <a:off x="4328971" y="4239029"/>
            <a:ext cx="2051610" cy="704444"/>
            <a:chOff x="-1" y="0"/>
            <a:chExt cx="2051608" cy="704443"/>
          </a:xfrm>
        </p:grpSpPr>
        <p:sp>
          <p:nvSpPr>
            <p:cNvPr id="2222" name="to be described later"/>
            <p:cNvSpPr txBox="1"/>
            <p:nvPr/>
          </p:nvSpPr>
          <p:spPr>
            <a:xfrm>
              <a:off x="-2" y="518108"/>
              <a:ext cx="2051610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to be described later</a:t>
              </a:r>
            </a:p>
          </p:txBody>
        </p:sp>
        <p:sp>
          <p:nvSpPr>
            <p:cNvPr id="2223" name="Line"/>
            <p:cNvSpPr/>
            <p:nvPr/>
          </p:nvSpPr>
          <p:spPr>
            <a:xfrm>
              <a:off x="1029503" y="0"/>
              <a:ext cx="360" cy="37474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2236" name="Picture 2235" descr="tem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9" grpId="1" build="p" bldLvl="5" animBg="1" advAuto="0"/>
      <p:bldP spid="2183" grpId="15" animBg="1" advAuto="0"/>
      <p:bldP spid="2186" grpId="16" animBg="1" advAuto="0"/>
      <p:bldP spid="2189" grpId="17" animBg="1" advAuto="0"/>
      <p:bldP spid="2225" grpId="18" animBg="1" advAuto="0"/>
      <p:bldP spid="2226" grpId="19" animBg="1" advAuto="0"/>
      <p:bldP spid="2227" grpId="20" animBg="1" advAuto="0"/>
      <p:bldP spid="2193" grpId="2" animBg="1" advAuto="0"/>
      <p:bldP spid="2194" grpId="3" animBg="1" advAuto="0"/>
      <p:bldP spid="2195" grpId="4" animBg="1" advAuto="0"/>
      <p:bldP spid="2196" grpId="5" animBg="1" advAuto="0"/>
      <p:bldP spid="2197" grpId="7" animBg="1" advAuto="0"/>
      <p:bldP spid="2198" grpId="8" animBg="1" advAuto="0"/>
      <p:bldP spid="2199" grpId="10" animBg="1" advAuto="0"/>
      <p:bldP spid="2200" grpId="6" animBg="1" advAuto="0"/>
      <p:bldP spid="2209" grpId="9" animBg="1" advAuto="0"/>
      <p:bldP spid="2228" grpId="21" animBg="1" advAuto="0"/>
      <p:bldP spid="2229" grpId="22" animBg="1" advAuto="0"/>
      <p:bldP spid="2230" grpId="23" animBg="1" advAuto="0"/>
      <p:bldP spid="2213" grpId="11" animBg="1" advAuto="0"/>
      <p:bldP spid="2214" grpId="12" animBg="1" advAuto="0"/>
      <p:bldP spid="2215" grpId="13" animBg="1" advAuto="0"/>
      <p:bldP spid="2216" grpId="14" animBg="1" advAuto="0"/>
      <p:bldP spid="2231" grpId="24" animBg="1" advAuto="0"/>
      <p:bldP spid="2232" grpId="25" animBg="1" advAuto="0"/>
      <p:bldP spid="2233" grpId="26" animBg="1" advAuto="0"/>
      <p:bldP spid="2234" grpId="27" animBg="1" advAuto="0"/>
      <p:bldP spid="2235" grpId="28" animBg="1" advAuto="0"/>
      <p:bldP spid="2224" grpId="29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37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38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42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4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1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245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43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4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4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7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248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</p:txBody>
      </p:sp>
      <p:sp>
        <p:nvSpPr>
          <p:cNvPr id="2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grpSp>
        <p:nvGrpSpPr>
          <p:cNvPr id="2252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50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1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55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53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25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258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56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7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93" name="Connection Line"/>
          <p:cNvSpPr/>
          <p:nvPr/>
        </p:nvSpPr>
        <p:spPr>
          <a:xfrm>
            <a:off x="5667187" y="6332107"/>
            <a:ext cx="1144957" cy="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4" name="Connection Line"/>
          <p:cNvSpPr/>
          <p:nvPr/>
        </p:nvSpPr>
        <p:spPr>
          <a:xfrm>
            <a:off x="5577222" y="6513609"/>
            <a:ext cx="519311" cy="675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5" name="Connection Line"/>
          <p:cNvSpPr/>
          <p:nvPr/>
        </p:nvSpPr>
        <p:spPr>
          <a:xfrm>
            <a:off x="6368580" y="6518561"/>
            <a:ext cx="530242" cy="67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62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9067800"/>
            <a:ext cx="215900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6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16106" y="9024338"/>
            <a:ext cx="23029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7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9037884"/>
            <a:ext cx="246098" cy="259646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9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91" y="9010791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0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1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2604" y="9051431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2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3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9024338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4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5" name="image.pdf" descr="image.pd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608516" y="9051431"/>
            <a:ext cx="246098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6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7" name="image.pdf" descr="image.pdf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57724" y="9015307"/>
            <a:ext cx="259646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Connection Line"/>
          <p:cNvSpPr/>
          <p:nvPr/>
        </p:nvSpPr>
        <p:spPr>
          <a:xfrm>
            <a:off x="1991933" y="7448191"/>
            <a:ext cx="4034353" cy="1638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7" name="Connection Line"/>
          <p:cNvSpPr/>
          <p:nvPr/>
        </p:nvSpPr>
        <p:spPr>
          <a:xfrm>
            <a:off x="3072675" y="7469687"/>
            <a:ext cx="2963703" cy="1592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8" name="Connection Line"/>
          <p:cNvSpPr/>
          <p:nvPr/>
        </p:nvSpPr>
        <p:spPr>
          <a:xfrm>
            <a:off x="4336158" y="7510305"/>
            <a:ext cx="1728339" cy="1505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81" name="Connection Line"/>
          <p:cNvCxnSpPr>
            <a:cxnSpLocks/>
            <a:stCxn id="2264" idx="2"/>
            <a:endCxn id="2262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2" name="Connection Line"/>
          <p:cNvCxnSpPr>
            <a:cxnSpLocks/>
            <a:stCxn id="2268" idx="2"/>
            <a:endCxn id="2266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3" name="Connection Line"/>
          <p:cNvCxnSpPr>
            <a:cxnSpLocks/>
            <a:stCxn id="2276" idx="2"/>
            <a:endCxn id="2274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4" name="Connection Line"/>
          <p:cNvCxnSpPr>
            <a:cxnSpLocks/>
            <a:stCxn id="2272" idx="2"/>
            <a:endCxn id="2270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99" name="Connection Line"/>
          <p:cNvSpPr/>
          <p:nvPr/>
        </p:nvSpPr>
        <p:spPr>
          <a:xfrm>
            <a:off x="6292207" y="7577796"/>
            <a:ext cx="388239" cy="136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0" name="Connection Line"/>
          <p:cNvSpPr/>
          <p:nvPr/>
        </p:nvSpPr>
        <p:spPr>
          <a:xfrm>
            <a:off x="6380311" y="7528794"/>
            <a:ext cx="1331071" cy="146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1" name="Connection Line"/>
          <p:cNvSpPr/>
          <p:nvPr/>
        </p:nvSpPr>
        <p:spPr>
          <a:xfrm>
            <a:off x="5396868" y="7561037"/>
            <a:ext cx="731822" cy="1396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2" name="Connection Line"/>
          <p:cNvSpPr/>
          <p:nvPr/>
        </p:nvSpPr>
        <p:spPr>
          <a:xfrm>
            <a:off x="6432064" y="7458690"/>
            <a:ext cx="3454590" cy="161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3" name="Connection Line"/>
          <p:cNvSpPr/>
          <p:nvPr/>
        </p:nvSpPr>
        <p:spPr>
          <a:xfrm>
            <a:off x="6440146" y="7438942"/>
            <a:ext cx="4670879" cy="1657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0" name="true"/>
          <p:cNvSpPr txBox="1"/>
          <p:nvPr/>
        </p:nvSpPr>
        <p:spPr>
          <a:xfrm>
            <a:off x="5212217" y="5768058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291" name="false"/>
          <p:cNvSpPr txBox="1"/>
          <p:nvPr/>
        </p:nvSpPr>
        <p:spPr>
          <a:xfrm>
            <a:off x="6804429" y="5764388"/>
            <a:ext cx="51643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292" name="base"/>
          <p:cNvSpPr txBox="1"/>
          <p:nvPr/>
        </p:nvSpPr>
        <p:spPr>
          <a:xfrm>
            <a:off x="5378807" y="7190175"/>
            <a:ext cx="500758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base</a:t>
            </a:r>
          </a:p>
        </p:txBody>
      </p:sp>
      <p:pic>
        <p:nvPicPr>
          <p:cNvPr id="2304" name="Picture 2303" descr="tem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8" grpId="1" build="p" bldLvl="5" animBg="1" advAuto="0"/>
      <p:bldP spid="2252" grpId="2" animBg="1" advAuto="0"/>
      <p:bldP spid="2255" grpId="4" animBg="1" advAuto="0"/>
      <p:bldP spid="2258" grpId="3" animBg="1" advAuto="0"/>
      <p:bldP spid="2290" grpId="6" animBg="1" advAuto="0"/>
      <p:bldP spid="2291" grpId="5" animBg="1" advAuto="0"/>
      <p:bldP spid="2292" grpId="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98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Theory.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Definition is broad and robust.</a:t>
            </a:r>
            <a:endParaRPr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r>
              <a:t>Practice.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Poly-time algorithms scale to huge problems.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02" name="Group"/>
          <p:cNvGrpSpPr/>
          <p:nvPr/>
        </p:nvGrpSpPr>
        <p:grpSpPr>
          <a:xfrm>
            <a:off x="5880099" y="7968264"/>
            <a:ext cx="4037936" cy="615002"/>
            <a:chOff x="0" y="0"/>
            <a:chExt cx="4037934" cy="615001"/>
          </a:xfrm>
        </p:grpSpPr>
        <p:sp>
          <p:nvSpPr>
            <p:cNvPr id="100" name="constants tend to be small, e.g., 3 n 2"/>
            <p:cNvSpPr txBox="1"/>
            <p:nvPr/>
          </p:nvSpPr>
          <p:spPr>
            <a:xfrm>
              <a:off x="240453" y="0"/>
              <a:ext cx="3797482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pPr>
              <a:r>
                <a:t>constants tend to be small, e.g., 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3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n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2</a:t>
              </a:r>
            </a:p>
          </p:txBody>
        </p:sp>
        <p:sp>
          <p:nvSpPr>
            <p:cNvPr id="101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1" name="Group"/>
          <p:cNvGrpSpPr/>
          <p:nvPr/>
        </p:nvGrpSpPr>
        <p:grpSpPr>
          <a:xfrm>
            <a:off x="1296882" y="3616015"/>
            <a:ext cx="9913229" cy="2154866"/>
            <a:chOff x="0" y="0"/>
            <a:chExt cx="9913228" cy="2154864"/>
          </a:xfrm>
        </p:grpSpPr>
        <p:grpSp>
          <p:nvGrpSpPr>
            <p:cNvPr id="105" name="Group"/>
            <p:cNvGrpSpPr/>
            <p:nvPr/>
          </p:nvGrpSpPr>
          <p:grpSpPr>
            <a:xfrm>
              <a:off x="-1" y="1190"/>
              <a:ext cx="1494089" cy="2153675"/>
              <a:chOff x="0" y="0"/>
              <a:chExt cx="1494087" cy="2153673"/>
            </a:xfrm>
          </p:grpSpPr>
          <p:pic>
            <p:nvPicPr>
              <p:cNvPr id="103" name="220px-JohnvonNeumann-LosAlamos.gif" descr="220px-JohnvonNeumann-LosAlamos.gif"/>
              <p:cNvPicPr>
                <a:picLocks noChangeAspect="1"/>
              </p:cNvPicPr>
              <p:nvPr/>
            </p:nvPicPr>
            <p:blipFill>
              <a:blip r:embed="rId3"/>
              <a:srcRect r="15" b="8"/>
              <a:stretch>
                <a:fillRect/>
              </a:stretch>
            </p:blipFill>
            <p:spPr>
              <a:xfrm>
                <a:off x="214417" y="0"/>
                <a:ext cx="1171179" cy="1527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596" extrusionOk="0">
                    <a:moveTo>
                      <a:pt x="5327" y="0"/>
                    </a:moveTo>
                    <a:cubicBezTo>
                      <a:pt x="3795" y="0"/>
                      <a:pt x="3021" y="3"/>
                      <a:pt x="2203" y="202"/>
                    </a:cubicBezTo>
                    <a:cubicBezTo>
                      <a:pt x="1302" y="453"/>
                      <a:pt x="591" y="998"/>
                      <a:pt x="263" y="1688"/>
                    </a:cubicBezTo>
                    <a:cubicBezTo>
                      <a:pt x="2" y="2320"/>
                      <a:pt x="0" y="2913"/>
                      <a:pt x="0" y="4084"/>
                    </a:cubicBezTo>
                    <a:lnTo>
                      <a:pt x="0" y="17496"/>
                    </a:lnTo>
                    <a:cubicBezTo>
                      <a:pt x="0" y="18684"/>
                      <a:pt x="2" y="19282"/>
                      <a:pt x="263" y="19913"/>
                    </a:cubicBezTo>
                    <a:cubicBezTo>
                      <a:pt x="591" y="20604"/>
                      <a:pt x="1302" y="21149"/>
                      <a:pt x="2203" y="21400"/>
                    </a:cubicBezTo>
                    <a:cubicBezTo>
                      <a:pt x="3026" y="21600"/>
                      <a:pt x="3801" y="21596"/>
                      <a:pt x="5327" y="21596"/>
                    </a:cubicBezTo>
                    <a:lnTo>
                      <a:pt x="16253" y="21596"/>
                    </a:lnTo>
                    <a:cubicBezTo>
                      <a:pt x="17804" y="21596"/>
                      <a:pt x="18576" y="21600"/>
                      <a:pt x="19400" y="21400"/>
                    </a:cubicBezTo>
                    <a:cubicBezTo>
                      <a:pt x="20301" y="21149"/>
                      <a:pt x="21011" y="20604"/>
                      <a:pt x="21339" y="19913"/>
                    </a:cubicBezTo>
                    <a:cubicBezTo>
                      <a:pt x="21600" y="19282"/>
                      <a:pt x="21595" y="18689"/>
                      <a:pt x="21595" y="17518"/>
                    </a:cubicBezTo>
                    <a:lnTo>
                      <a:pt x="21595" y="4100"/>
                    </a:lnTo>
                    <a:cubicBezTo>
                      <a:pt x="21595" y="2912"/>
                      <a:pt x="21600" y="2320"/>
                      <a:pt x="21339" y="1688"/>
                    </a:cubicBezTo>
                    <a:cubicBezTo>
                      <a:pt x="21011" y="998"/>
                      <a:pt x="20301" y="453"/>
                      <a:pt x="19400" y="202"/>
                    </a:cubicBezTo>
                    <a:cubicBezTo>
                      <a:pt x="18576" y="2"/>
                      <a:pt x="17802" y="0"/>
                      <a:pt x="16275" y="0"/>
                    </a:cubicBezTo>
                    <a:lnTo>
                      <a:pt x="5327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4" name="von Neumann…"/>
              <p:cNvSpPr txBox="1"/>
              <p:nvPr/>
            </p:nvSpPr>
            <p:spPr>
              <a:xfrm>
                <a:off x="-1" y="1577093"/>
                <a:ext cx="1494089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von Neumann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(1953)</a:t>
                </a:r>
              </a:p>
            </p:txBody>
          </p:sp>
        </p:grpSp>
        <p:grpSp>
          <p:nvGrpSpPr>
            <p:cNvPr id="108" name="Group"/>
            <p:cNvGrpSpPr/>
            <p:nvPr/>
          </p:nvGrpSpPr>
          <p:grpSpPr>
            <a:xfrm>
              <a:off x="3427428" y="0"/>
              <a:ext cx="1261270" cy="2154865"/>
              <a:chOff x="4365" y="0"/>
              <a:chExt cx="1261268" cy="2154864"/>
            </a:xfrm>
          </p:grpSpPr>
          <p:pic>
            <p:nvPicPr>
              <p:cNvPr id="106" name="Kurt_gödel.tiff" descr="Kurt_gödel.tiff"/>
              <p:cNvPicPr>
                <a:picLocks noChangeAspect="1"/>
              </p:cNvPicPr>
              <p:nvPr/>
            </p:nvPicPr>
            <p:blipFill>
              <a:blip r:embed="rId4"/>
              <a:srcRect l="5" t="2371" r="5" b="2368"/>
              <a:stretch>
                <a:fillRect/>
              </a:stretch>
            </p:blipFill>
            <p:spPr>
              <a:xfrm>
                <a:off x="4365" y="0"/>
                <a:ext cx="1261270" cy="1530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14" y="0"/>
                    </a:moveTo>
                    <a:cubicBezTo>
                      <a:pt x="3479" y="0"/>
                      <a:pt x="2751" y="1"/>
                      <a:pt x="1985" y="202"/>
                    </a:cubicBezTo>
                    <a:cubicBezTo>
                      <a:pt x="1141" y="455"/>
                      <a:pt x="477" y="1002"/>
                      <a:pt x="170" y="1697"/>
                    </a:cubicBezTo>
                    <a:cubicBezTo>
                      <a:pt x="74" y="1946"/>
                      <a:pt x="35" y="2207"/>
                      <a:pt x="0" y="2482"/>
                    </a:cubicBezTo>
                    <a:lnTo>
                      <a:pt x="0" y="19113"/>
                    </a:lnTo>
                    <a:cubicBezTo>
                      <a:pt x="35" y="19389"/>
                      <a:pt x="74" y="19654"/>
                      <a:pt x="170" y="19903"/>
                    </a:cubicBezTo>
                    <a:cubicBezTo>
                      <a:pt x="477" y="20598"/>
                      <a:pt x="1141" y="21145"/>
                      <a:pt x="1985" y="21398"/>
                    </a:cubicBezTo>
                    <a:cubicBezTo>
                      <a:pt x="2756" y="21600"/>
                      <a:pt x="3484" y="21600"/>
                      <a:pt x="4914" y="21600"/>
                    </a:cubicBezTo>
                    <a:lnTo>
                      <a:pt x="16666" y="21600"/>
                    </a:lnTo>
                    <a:cubicBezTo>
                      <a:pt x="18118" y="21600"/>
                      <a:pt x="18844" y="21600"/>
                      <a:pt x="19615" y="21398"/>
                    </a:cubicBezTo>
                    <a:cubicBezTo>
                      <a:pt x="20459" y="21145"/>
                      <a:pt x="21123" y="20598"/>
                      <a:pt x="21430" y="19903"/>
                    </a:cubicBezTo>
                    <a:cubicBezTo>
                      <a:pt x="21526" y="19654"/>
                      <a:pt x="21565" y="19393"/>
                      <a:pt x="21600" y="19118"/>
                    </a:cubicBezTo>
                    <a:lnTo>
                      <a:pt x="21600" y="2487"/>
                    </a:lnTo>
                    <a:cubicBezTo>
                      <a:pt x="21565" y="2211"/>
                      <a:pt x="21526" y="1946"/>
                      <a:pt x="21430" y="1697"/>
                    </a:cubicBezTo>
                    <a:cubicBezTo>
                      <a:pt x="21123" y="1002"/>
                      <a:pt x="20459" y="455"/>
                      <a:pt x="19615" y="202"/>
                    </a:cubicBezTo>
                    <a:cubicBezTo>
                      <a:pt x="18844" y="0"/>
                      <a:pt x="18116" y="0"/>
                      <a:pt x="16686" y="0"/>
                    </a:cubicBezTo>
                    <a:lnTo>
                      <a:pt x="4934" y="0"/>
                    </a:lnTo>
                    <a:lnTo>
                      <a:pt x="491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7" name="Gödel…"/>
              <p:cNvSpPr txBox="1"/>
              <p:nvPr/>
            </p:nvSpPr>
            <p:spPr>
              <a:xfrm>
                <a:off x="233624" y="1578284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Gödel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(1956)</a:t>
                </a:r>
              </a:p>
            </p:txBody>
          </p:sp>
        </p:grpSp>
        <p:grpSp>
          <p:nvGrpSpPr>
            <p:cNvPr id="111" name="Group"/>
            <p:cNvGrpSpPr/>
            <p:nvPr/>
          </p:nvGrpSpPr>
          <p:grpSpPr>
            <a:xfrm>
              <a:off x="6901783" y="2381"/>
              <a:ext cx="1272779" cy="2152484"/>
              <a:chOff x="0" y="0"/>
              <a:chExt cx="1272778" cy="2152483"/>
            </a:xfrm>
          </p:grpSpPr>
          <p:pic>
            <p:nvPicPr>
              <p:cNvPr id="109" name="edmonds.jpg" descr="edmonds.jpg"/>
              <p:cNvPicPr>
                <a:picLocks noChangeAspect="1"/>
              </p:cNvPicPr>
              <p:nvPr/>
            </p:nvPicPr>
            <p:blipFill>
              <a:blip r:embed="rId5"/>
              <a:srcRect l="2766" t="1168" r="4817" b="28676"/>
              <a:stretch>
                <a:fillRect/>
              </a:stretch>
            </p:blipFill>
            <p:spPr>
              <a:xfrm>
                <a:off x="-1" y="-1"/>
                <a:ext cx="1272780" cy="152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597" extrusionOk="0">
                    <a:moveTo>
                      <a:pt x="5151" y="0"/>
                    </a:moveTo>
                    <a:cubicBezTo>
                      <a:pt x="3669" y="0"/>
                      <a:pt x="2920" y="-2"/>
                      <a:pt x="2128" y="208"/>
                    </a:cubicBezTo>
                    <a:cubicBezTo>
                      <a:pt x="1257" y="472"/>
                      <a:pt x="566" y="1048"/>
                      <a:pt x="249" y="1775"/>
                    </a:cubicBezTo>
                    <a:cubicBezTo>
                      <a:pt x="-3" y="2439"/>
                      <a:pt x="0" y="3066"/>
                      <a:pt x="0" y="4298"/>
                    </a:cubicBezTo>
                    <a:lnTo>
                      <a:pt x="0" y="17282"/>
                    </a:lnTo>
                    <a:cubicBezTo>
                      <a:pt x="0" y="18533"/>
                      <a:pt x="-3" y="19157"/>
                      <a:pt x="249" y="19822"/>
                    </a:cubicBezTo>
                    <a:cubicBezTo>
                      <a:pt x="566" y="20549"/>
                      <a:pt x="1257" y="21119"/>
                      <a:pt x="2128" y="21383"/>
                    </a:cubicBezTo>
                    <a:cubicBezTo>
                      <a:pt x="2924" y="21594"/>
                      <a:pt x="3675" y="21597"/>
                      <a:pt x="5151" y="21597"/>
                    </a:cubicBezTo>
                    <a:lnTo>
                      <a:pt x="16423" y="21597"/>
                    </a:lnTo>
                    <a:cubicBezTo>
                      <a:pt x="17922" y="21597"/>
                      <a:pt x="18670" y="21594"/>
                      <a:pt x="19466" y="21383"/>
                    </a:cubicBezTo>
                    <a:cubicBezTo>
                      <a:pt x="20337" y="21119"/>
                      <a:pt x="21028" y="20549"/>
                      <a:pt x="21345" y="19822"/>
                    </a:cubicBezTo>
                    <a:cubicBezTo>
                      <a:pt x="21597" y="19157"/>
                      <a:pt x="21594" y="18531"/>
                      <a:pt x="21594" y="17299"/>
                    </a:cubicBezTo>
                    <a:lnTo>
                      <a:pt x="21594" y="4315"/>
                    </a:lnTo>
                    <a:cubicBezTo>
                      <a:pt x="21594" y="3064"/>
                      <a:pt x="21597" y="2439"/>
                      <a:pt x="21345" y="1775"/>
                    </a:cubicBezTo>
                    <a:cubicBezTo>
                      <a:pt x="21028" y="1048"/>
                      <a:pt x="20337" y="472"/>
                      <a:pt x="19466" y="208"/>
                    </a:cubicBezTo>
                    <a:cubicBezTo>
                      <a:pt x="18670" y="-3"/>
                      <a:pt x="17919" y="0"/>
                      <a:pt x="16443" y="0"/>
                    </a:cubicBezTo>
                    <a:lnTo>
                      <a:pt x="5171" y="0"/>
                    </a:lnTo>
                    <a:lnTo>
                      <a:pt x="5151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0" name="Edmonds…"/>
              <p:cNvSpPr txBox="1"/>
              <p:nvPr/>
            </p:nvSpPr>
            <p:spPr>
              <a:xfrm>
                <a:off x="57066" y="1575903"/>
                <a:ext cx="1077283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Edmonds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(1965)</a:t>
                </a:r>
              </a:p>
            </p:txBody>
          </p:sp>
        </p:grpSp>
        <p:grpSp>
          <p:nvGrpSpPr>
            <p:cNvPr id="114" name="Group"/>
            <p:cNvGrpSpPr/>
            <p:nvPr/>
          </p:nvGrpSpPr>
          <p:grpSpPr>
            <a:xfrm>
              <a:off x="8643228" y="3175"/>
              <a:ext cx="1270001" cy="2151690"/>
              <a:chOff x="0" y="0"/>
              <a:chExt cx="1270000" cy="2151689"/>
            </a:xfrm>
          </p:grpSpPr>
          <p:pic>
            <p:nvPicPr>
              <p:cNvPr id="112" name="7.jpg" descr="7.jpg"/>
              <p:cNvPicPr>
                <a:picLocks noChangeAspect="1"/>
              </p:cNvPicPr>
              <p:nvPr/>
            </p:nvPicPr>
            <p:blipFill>
              <a:blip r:embed="rId6"/>
              <a:srcRect l="11219" r="28736" b="826"/>
              <a:stretch>
                <a:fillRect/>
              </a:stretch>
            </p:blipFill>
            <p:spPr>
              <a:xfrm>
                <a:off x="0" y="0"/>
                <a:ext cx="1270000" cy="15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4" y="0"/>
                    </a:moveTo>
                    <a:cubicBezTo>
                      <a:pt x="3529" y="0"/>
                      <a:pt x="2807" y="1"/>
                      <a:pt x="2045" y="202"/>
                    </a:cubicBezTo>
                    <a:cubicBezTo>
                      <a:pt x="1207" y="457"/>
                      <a:pt x="548" y="1006"/>
                      <a:pt x="243" y="1704"/>
                    </a:cubicBezTo>
                    <a:cubicBezTo>
                      <a:pt x="0" y="2343"/>
                      <a:pt x="0" y="2945"/>
                      <a:pt x="0" y="4129"/>
                    </a:cubicBezTo>
                    <a:lnTo>
                      <a:pt x="0" y="17454"/>
                    </a:lnTo>
                    <a:cubicBezTo>
                      <a:pt x="0" y="18656"/>
                      <a:pt x="0" y="19257"/>
                      <a:pt x="243" y="19896"/>
                    </a:cubicBezTo>
                    <a:cubicBezTo>
                      <a:pt x="548" y="20594"/>
                      <a:pt x="1207" y="21143"/>
                      <a:pt x="2045" y="21398"/>
                    </a:cubicBezTo>
                    <a:cubicBezTo>
                      <a:pt x="2811" y="21600"/>
                      <a:pt x="3535" y="21600"/>
                      <a:pt x="4954" y="21600"/>
                    </a:cubicBezTo>
                    <a:lnTo>
                      <a:pt x="16625" y="21600"/>
                    </a:lnTo>
                    <a:cubicBezTo>
                      <a:pt x="18067" y="21600"/>
                      <a:pt x="18789" y="21600"/>
                      <a:pt x="19555" y="21398"/>
                    </a:cubicBezTo>
                    <a:cubicBezTo>
                      <a:pt x="20393" y="21143"/>
                      <a:pt x="21052" y="20594"/>
                      <a:pt x="21357" y="19896"/>
                    </a:cubicBezTo>
                    <a:cubicBezTo>
                      <a:pt x="21600" y="19257"/>
                      <a:pt x="21600" y="18655"/>
                      <a:pt x="21600" y="17471"/>
                    </a:cubicBezTo>
                    <a:lnTo>
                      <a:pt x="21600" y="4146"/>
                    </a:lnTo>
                    <a:cubicBezTo>
                      <a:pt x="21600" y="2944"/>
                      <a:pt x="21600" y="2343"/>
                      <a:pt x="21357" y="1704"/>
                    </a:cubicBezTo>
                    <a:cubicBezTo>
                      <a:pt x="21052" y="1006"/>
                      <a:pt x="20393" y="457"/>
                      <a:pt x="19555" y="202"/>
                    </a:cubicBezTo>
                    <a:cubicBezTo>
                      <a:pt x="18789" y="0"/>
                      <a:pt x="18065" y="0"/>
                      <a:pt x="16646" y="0"/>
                    </a:cubicBezTo>
                    <a:lnTo>
                      <a:pt x="495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3" name="Rabin…"/>
              <p:cNvSpPr txBox="1"/>
              <p:nvPr/>
            </p:nvSpPr>
            <p:spPr>
              <a:xfrm>
                <a:off x="240657" y="1575109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Rabin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(1966)</a:t>
                </a:r>
              </a:p>
            </p:txBody>
          </p:sp>
        </p:grpSp>
        <p:grpSp>
          <p:nvGrpSpPr>
            <p:cNvPr id="117" name="Group"/>
            <p:cNvGrpSpPr/>
            <p:nvPr/>
          </p:nvGrpSpPr>
          <p:grpSpPr>
            <a:xfrm>
              <a:off x="5164903" y="396"/>
              <a:ext cx="1266429" cy="2141769"/>
              <a:chOff x="0" y="0"/>
              <a:chExt cx="1266428" cy="2141767"/>
            </a:xfrm>
          </p:grpSpPr>
          <p:pic>
            <p:nvPicPr>
              <p:cNvPr id="115" name="alan-cobham.jpg" descr="alan-cobham.jpg"/>
              <p:cNvPicPr>
                <a:picLocks noChangeAspect="1"/>
              </p:cNvPicPr>
              <p:nvPr/>
            </p:nvPicPr>
            <p:blipFill>
              <a:blip r:embed="rId7"/>
              <a:srcRect l="22645" t="4136" r="12948" b="56386"/>
              <a:stretch>
                <a:fillRect/>
              </a:stretch>
            </p:blipFill>
            <p:spPr>
              <a:xfrm>
                <a:off x="0" y="0"/>
                <a:ext cx="1266429" cy="1529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extrusionOk="0">
                    <a:moveTo>
                      <a:pt x="4935" y="0"/>
                    </a:moveTo>
                    <a:cubicBezTo>
                      <a:pt x="3515" y="0"/>
                      <a:pt x="2796" y="3"/>
                      <a:pt x="2037" y="202"/>
                    </a:cubicBezTo>
                    <a:cubicBezTo>
                      <a:pt x="1203" y="453"/>
                      <a:pt x="548" y="995"/>
                      <a:pt x="244" y="1687"/>
                    </a:cubicBezTo>
                    <a:cubicBezTo>
                      <a:pt x="2" y="2318"/>
                      <a:pt x="0" y="2914"/>
                      <a:pt x="0" y="4085"/>
                    </a:cubicBezTo>
                    <a:lnTo>
                      <a:pt x="0" y="17494"/>
                    </a:lnTo>
                    <a:cubicBezTo>
                      <a:pt x="0" y="18683"/>
                      <a:pt x="2" y="19278"/>
                      <a:pt x="244" y="19909"/>
                    </a:cubicBezTo>
                    <a:cubicBezTo>
                      <a:pt x="548" y="20600"/>
                      <a:pt x="1203" y="21148"/>
                      <a:pt x="2037" y="21400"/>
                    </a:cubicBezTo>
                    <a:cubicBezTo>
                      <a:pt x="2800" y="21600"/>
                      <a:pt x="3520" y="21596"/>
                      <a:pt x="4935" y="21596"/>
                    </a:cubicBezTo>
                    <a:lnTo>
                      <a:pt x="16638" y="21596"/>
                    </a:lnTo>
                    <a:cubicBezTo>
                      <a:pt x="18075" y="21596"/>
                      <a:pt x="18793" y="21600"/>
                      <a:pt x="19556" y="21400"/>
                    </a:cubicBezTo>
                    <a:cubicBezTo>
                      <a:pt x="20391" y="21148"/>
                      <a:pt x="21052" y="20600"/>
                      <a:pt x="21356" y="19909"/>
                    </a:cubicBezTo>
                    <a:cubicBezTo>
                      <a:pt x="21598" y="19278"/>
                      <a:pt x="21600" y="18682"/>
                      <a:pt x="21600" y="17511"/>
                    </a:cubicBezTo>
                    <a:lnTo>
                      <a:pt x="21600" y="4102"/>
                    </a:lnTo>
                    <a:cubicBezTo>
                      <a:pt x="21600" y="2913"/>
                      <a:pt x="21598" y="2318"/>
                      <a:pt x="21356" y="1687"/>
                    </a:cubicBezTo>
                    <a:cubicBezTo>
                      <a:pt x="21052" y="995"/>
                      <a:pt x="20391" y="453"/>
                      <a:pt x="19556" y="202"/>
                    </a:cubicBezTo>
                    <a:cubicBezTo>
                      <a:pt x="18793" y="2"/>
                      <a:pt x="18080" y="0"/>
                      <a:pt x="16665" y="0"/>
                    </a:cubicBezTo>
                    <a:lnTo>
                      <a:pt x="4955" y="0"/>
                    </a:lnTo>
                    <a:lnTo>
                      <a:pt x="4935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6" name="Cobham…"/>
              <p:cNvSpPr txBox="1"/>
              <p:nvPr/>
            </p:nvSpPr>
            <p:spPr>
              <a:xfrm>
                <a:off x="113712" y="1565187"/>
                <a:ext cx="983348" cy="576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Cobham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(1964)</a:t>
                </a:r>
              </a:p>
            </p:txBody>
          </p:sp>
        </p:grpSp>
        <p:grpSp>
          <p:nvGrpSpPr>
            <p:cNvPr id="120" name="Group"/>
            <p:cNvGrpSpPr/>
            <p:nvPr/>
          </p:nvGrpSpPr>
          <p:grpSpPr>
            <a:xfrm>
              <a:off x="1869408" y="6151"/>
              <a:ext cx="1083470" cy="2148714"/>
              <a:chOff x="0" y="1190"/>
              <a:chExt cx="1083468" cy="2148712"/>
            </a:xfrm>
          </p:grpSpPr>
          <p:pic>
            <p:nvPicPr>
              <p:cNvPr id="118" name="nash.jpg" descr="nash.jpg"/>
              <p:cNvPicPr>
                <a:picLocks noChangeAspect="1"/>
              </p:cNvPicPr>
              <p:nvPr/>
            </p:nvPicPr>
            <p:blipFill>
              <a:blip r:embed="rId8"/>
              <a:srcRect t="6" r="9" b="12"/>
              <a:stretch>
                <a:fillRect/>
              </a:stretch>
            </p:blipFill>
            <p:spPr>
              <a:xfrm>
                <a:off x="0" y="1190"/>
                <a:ext cx="1083469" cy="1518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20" y="0"/>
                    </a:moveTo>
                    <a:cubicBezTo>
                      <a:pt x="3583" y="18"/>
                      <a:pt x="2958" y="60"/>
                      <a:pt x="2397" y="186"/>
                    </a:cubicBezTo>
                    <a:cubicBezTo>
                      <a:pt x="1415" y="442"/>
                      <a:pt x="642" y="993"/>
                      <a:pt x="285" y="1694"/>
                    </a:cubicBezTo>
                    <a:cubicBezTo>
                      <a:pt x="0" y="2335"/>
                      <a:pt x="0" y="2940"/>
                      <a:pt x="0" y="4128"/>
                    </a:cubicBezTo>
                    <a:lnTo>
                      <a:pt x="0" y="17455"/>
                    </a:lnTo>
                    <a:cubicBezTo>
                      <a:pt x="0" y="18661"/>
                      <a:pt x="0" y="19265"/>
                      <a:pt x="285" y="19906"/>
                    </a:cubicBezTo>
                    <a:cubicBezTo>
                      <a:pt x="642" y="20607"/>
                      <a:pt x="1415" y="21158"/>
                      <a:pt x="2397" y="21414"/>
                    </a:cubicBezTo>
                    <a:cubicBezTo>
                      <a:pt x="2958" y="21541"/>
                      <a:pt x="3579" y="21582"/>
                      <a:pt x="4312" y="21600"/>
                    </a:cubicBezTo>
                    <a:lnTo>
                      <a:pt x="17280" y="21600"/>
                    </a:lnTo>
                    <a:cubicBezTo>
                      <a:pt x="18020" y="21582"/>
                      <a:pt x="18641" y="21541"/>
                      <a:pt x="19203" y="21414"/>
                    </a:cubicBezTo>
                    <a:cubicBezTo>
                      <a:pt x="20185" y="21158"/>
                      <a:pt x="20958" y="20607"/>
                      <a:pt x="21315" y="19906"/>
                    </a:cubicBezTo>
                    <a:cubicBezTo>
                      <a:pt x="21600" y="19265"/>
                      <a:pt x="21600" y="18666"/>
                      <a:pt x="21600" y="17478"/>
                    </a:cubicBezTo>
                    <a:lnTo>
                      <a:pt x="21600" y="4145"/>
                    </a:lnTo>
                    <a:cubicBezTo>
                      <a:pt x="21600" y="2939"/>
                      <a:pt x="21600" y="2335"/>
                      <a:pt x="21315" y="1694"/>
                    </a:cubicBezTo>
                    <a:cubicBezTo>
                      <a:pt x="20958" y="993"/>
                      <a:pt x="20185" y="442"/>
                      <a:pt x="19203" y="186"/>
                    </a:cubicBezTo>
                    <a:cubicBezTo>
                      <a:pt x="18642" y="59"/>
                      <a:pt x="18021" y="18"/>
                      <a:pt x="17288" y="0"/>
                    </a:cubicBezTo>
                    <a:lnTo>
                      <a:pt x="4320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9" name="Nash…"/>
              <p:cNvSpPr txBox="1"/>
              <p:nvPr/>
            </p:nvSpPr>
            <p:spPr>
              <a:xfrm>
                <a:off x="110879" y="1573323"/>
                <a:ext cx="773946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Nash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(1955)</a:t>
                </a:r>
              </a:p>
            </p:txBody>
          </p:sp>
        </p:grpSp>
      </p:grpSp>
      <p:grpSp>
        <p:nvGrpSpPr>
          <p:cNvPr id="124" name="Group"/>
          <p:cNvGrpSpPr/>
          <p:nvPr/>
        </p:nvGrpSpPr>
        <p:grpSpPr>
          <a:xfrm>
            <a:off x="6253496" y="6412278"/>
            <a:ext cx="5124649" cy="615002"/>
            <a:chOff x="0" y="0"/>
            <a:chExt cx="5124647" cy="615001"/>
          </a:xfrm>
        </p:grpSpPr>
        <p:sp>
          <p:nvSpPr>
            <p:cNvPr id="122" name="Turing machine, word RAM, uniform circuits, …"/>
            <p:cNvSpPr txBox="1"/>
            <p:nvPr/>
          </p:nvSpPr>
          <p:spPr>
            <a:xfrm>
              <a:off x="240453" y="0"/>
              <a:ext cx="4884195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Turing machine, word RAM, uniform circuits, …</a:t>
              </a:r>
            </a:p>
          </p:txBody>
        </p:sp>
        <p:sp>
          <p:nvSpPr>
            <p:cNvPr id="123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25" name="Picture 124" descr="temp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 build="p" animBg="1" advAuto="0"/>
      <p:bldP spid="102" grpId="4" animBg="1" advAuto="0"/>
      <p:bldP spid="121" grpId="2" animBg="1" advAuto="0"/>
      <p:bldP spid="124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6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07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2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</a:t>
            </a:r>
          </a:p>
        </p:txBody>
      </p:sp>
      <p:sp>
        <p:nvSpPr>
          <p:cNvPr id="2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309" name="Rectangle"/>
          <p:cNvSpPr/>
          <p:nvPr/>
        </p:nvSpPr>
        <p:spPr>
          <a:xfrm>
            <a:off x="2099733" y="7222631"/>
            <a:ext cx="7107486" cy="2246490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1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12" name="Connection Line"/>
          <p:cNvCxnSpPr>
            <a:cxnSpLocks/>
            <a:stCxn id="2310" idx="6"/>
            <a:endCxn id="2311" idx="2"/>
          </p:cNvCxnSpPr>
          <p:nvPr/>
        </p:nvCxnSpPr>
        <p:spPr>
          <a:xfrm>
            <a:off x="5740400" y="9016718"/>
            <a:ext cx="2603500" cy="0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13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5" name="Line"/>
          <p:cNvSpPr/>
          <p:nvPr/>
        </p:nvSpPr>
        <p:spPr>
          <a:xfrm flipH="1" flipV="1">
            <a:off x="2675184" y="6876344"/>
            <a:ext cx="34150" cy="74591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18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1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17" name="T"/>
            <p:cNvSpPr txBox="1"/>
            <p:nvPr/>
          </p:nvSpPr>
          <p:spPr>
            <a:xfrm>
              <a:off x="559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319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1" name="Connection Line"/>
          <p:cNvSpPr/>
          <p:nvPr/>
        </p:nvSpPr>
        <p:spPr>
          <a:xfrm>
            <a:off x="1409832" y="9016717"/>
            <a:ext cx="107301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2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2" name="Connection Line"/>
          <p:cNvCxnSpPr>
            <a:cxnSpLocks/>
            <a:stCxn id="2310" idx="2"/>
            <a:endCxn id="2319" idx="6"/>
          </p:cNvCxnSpPr>
          <p:nvPr/>
        </p:nvCxnSpPr>
        <p:spPr>
          <a:xfrm flipH="1">
            <a:off x="2921000" y="9016718"/>
            <a:ext cx="2387600" cy="0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4" name="Connection Line"/>
          <p:cNvCxnSpPr>
            <a:cxnSpLocks/>
            <a:stCxn id="2319" idx="0"/>
            <a:endCxn id="2321" idx="4"/>
          </p:cNvCxnSpPr>
          <p:nvPr/>
        </p:nvCxnSpPr>
        <p:spPr>
          <a:xfrm flipV="1">
            <a:off x="27051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5" name="Connection Line"/>
          <p:cNvCxnSpPr>
            <a:cxnSpLocks/>
            <a:stCxn id="2310" idx="0"/>
            <a:endCxn id="2313" idx="4"/>
          </p:cNvCxnSpPr>
          <p:nvPr/>
        </p:nvCxnSpPr>
        <p:spPr>
          <a:xfrm flipV="1">
            <a:off x="55245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6" name="Connection Line"/>
          <p:cNvCxnSpPr>
            <a:cxnSpLocks/>
            <a:stCxn id="2311" idx="0"/>
            <a:endCxn id="2314" idx="4"/>
          </p:cNvCxnSpPr>
          <p:nvPr/>
        </p:nvCxnSpPr>
        <p:spPr>
          <a:xfrm flipV="1">
            <a:off x="85598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7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8" name="Connection Line"/>
          <p:cNvCxnSpPr>
            <a:cxnSpLocks/>
            <a:stCxn id="2313" idx="0"/>
            <a:endCxn id="2327" idx="4"/>
          </p:cNvCxnSpPr>
          <p:nvPr/>
        </p:nvCxnSpPr>
        <p:spPr>
          <a:xfrm flipV="1">
            <a:off x="5524500" y="6984154"/>
            <a:ext cx="1411" cy="635846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9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30" name="Connection Line"/>
          <p:cNvCxnSpPr>
            <a:cxnSpLocks/>
            <a:stCxn id="2314" idx="0"/>
            <a:endCxn id="2329" idx="4"/>
          </p:cNvCxnSpPr>
          <p:nvPr/>
        </p:nvCxnSpPr>
        <p:spPr>
          <a:xfrm flipH="1" flipV="1">
            <a:off x="8553027" y="6984154"/>
            <a:ext cx="6773" cy="635846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grpSp>
        <p:nvGrpSpPr>
          <p:cNvPr id="2333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31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2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352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37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335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6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353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4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5" name="Connection Line"/>
          <p:cNvSpPr/>
          <p:nvPr/>
        </p:nvSpPr>
        <p:spPr>
          <a:xfrm>
            <a:off x="5745592" y="5816662"/>
            <a:ext cx="2567769" cy="84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34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344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345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346" name="6-node gadget"/>
          <p:cNvSpPr txBox="1"/>
          <p:nvPr/>
        </p:nvSpPr>
        <p:spPr>
          <a:xfrm>
            <a:off x="3314154" y="7391400"/>
            <a:ext cx="158402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6-node gadget</a:t>
            </a:r>
          </a:p>
        </p:txBody>
      </p:sp>
      <p:sp>
        <p:nvSpPr>
          <p:cNvPr id="2347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8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9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350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6" name="Picture 2355" descr="tem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36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2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3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67" name="Group"/>
          <p:cNvGrpSpPr/>
          <p:nvPr/>
        </p:nvGrpSpPr>
        <p:grpSpPr>
          <a:xfrm>
            <a:off x="8343900" y="7787922"/>
            <a:ext cx="2554653" cy="1437923"/>
            <a:chOff x="0" y="-215900"/>
            <a:chExt cx="2554652" cy="1437922"/>
          </a:xfrm>
        </p:grpSpPr>
        <p:sp>
          <p:nvSpPr>
            <p:cNvPr id="2364" name="Circle"/>
            <p:cNvSpPr/>
            <p:nvPr/>
          </p:nvSpPr>
          <p:spPr>
            <a:xfrm>
              <a:off x="0" y="790222"/>
              <a:ext cx="431800" cy="431801"/>
            </a:xfrm>
            <a:prstGeom prst="ellipse">
              <a:avLst/>
            </a:prstGeom>
            <a:solidFill>
              <a:srgbClr val="A34431">
                <a:alpha val="50126"/>
              </a:srgbClr>
            </a:solidFill>
            <a:ln w="12700" cap="sq">
              <a:solidFill>
                <a:srgbClr val="000000">
                  <a:alpha val="50126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457200">
                <a:lnSpc>
                  <a:spcPct val="100000"/>
                </a:lnSpc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65" name="contradiction…"/>
            <p:cNvSpPr txBox="1"/>
            <p:nvPr/>
          </p:nvSpPr>
          <p:spPr>
            <a:xfrm>
              <a:off x="839949" y="-215900"/>
              <a:ext cx="1714704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contradiction</a:t>
              </a:r>
            </a:p>
            <a:p>
              <a:r>
                <a:t>(not a 3-coloring)</a:t>
              </a:r>
            </a:p>
          </p:txBody>
        </p:sp>
        <p:sp>
          <p:nvSpPr>
            <p:cNvPr id="2366" name="Line"/>
            <p:cNvSpPr/>
            <p:nvPr/>
          </p:nvSpPr>
          <p:spPr>
            <a:xfrm flipV="1">
              <a:off x="490501" y="335026"/>
              <a:ext cx="312161" cy="41512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68" name="Circle"/>
          <p:cNvSpPr/>
          <p:nvPr/>
        </p:nvSpPr>
        <p:spPr>
          <a:xfrm>
            <a:off x="5308600" y="8794044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9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1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2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7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4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5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377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8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9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80" name="Connection Line"/>
          <p:cNvCxnSpPr>
            <a:stCxn id="2362" idx="0"/>
            <a:endCxn id="2363" idx="0"/>
          </p:cNvCxnSpPr>
          <p:nvPr/>
        </p:nvCxnSpPr>
        <p:spPr>
          <a:xfrm>
            <a:off x="5524500" y="9016717"/>
            <a:ext cx="30353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81" name="Line"/>
          <p:cNvSpPr/>
          <p:nvPr/>
        </p:nvSpPr>
        <p:spPr>
          <a:xfrm flipV="1">
            <a:off x="2709333" y="6984999"/>
            <a:ext cx="1" cy="63726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84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82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3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19" name="Connection Line"/>
          <p:cNvSpPr/>
          <p:nvPr/>
        </p:nvSpPr>
        <p:spPr>
          <a:xfrm>
            <a:off x="1416049" y="9016717"/>
            <a:ext cx="10668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89" name="Group"/>
          <p:cNvGrpSpPr/>
          <p:nvPr/>
        </p:nvGrpSpPr>
        <p:grpSpPr>
          <a:xfrm>
            <a:off x="2489200" y="7620000"/>
            <a:ext cx="6286500" cy="431800"/>
            <a:chOff x="0" y="0"/>
            <a:chExt cx="6286500" cy="431800"/>
          </a:xfrm>
        </p:grpSpPr>
        <p:sp>
          <p:nvSpPr>
            <p:cNvPr id="2386" name="Circle"/>
            <p:cNvSpPr/>
            <p:nvPr/>
          </p:nvSpPr>
          <p:spPr>
            <a:xfrm>
              <a:off x="28194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7" name="Circle"/>
            <p:cNvSpPr/>
            <p:nvPr/>
          </p:nvSpPr>
          <p:spPr>
            <a:xfrm>
              <a:off x="58547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8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cxnSp>
        <p:nvCxnSpPr>
          <p:cNvPr id="2390" name="Connection Line"/>
          <p:cNvCxnSpPr>
            <a:stCxn id="2362" idx="0"/>
            <a:endCxn id="2361" idx="0"/>
          </p:cNvCxnSpPr>
          <p:nvPr/>
        </p:nvCxnSpPr>
        <p:spPr>
          <a:xfrm flipH="1">
            <a:off x="2705100" y="9016717"/>
            <a:ext cx="28194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91" name="Line"/>
          <p:cNvSpPr/>
          <p:nvPr/>
        </p:nvSpPr>
        <p:spPr>
          <a:xfrm flipV="1">
            <a:off x="27051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2" name="Line"/>
          <p:cNvSpPr/>
          <p:nvPr/>
        </p:nvSpPr>
        <p:spPr>
          <a:xfrm flipV="1">
            <a:off x="55245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3" name="Line"/>
          <p:cNvSpPr/>
          <p:nvPr/>
        </p:nvSpPr>
        <p:spPr>
          <a:xfrm flipV="1">
            <a:off x="85598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4" name="Line"/>
          <p:cNvSpPr/>
          <p:nvPr/>
        </p:nvSpPr>
        <p:spPr>
          <a:xfrm flipV="1">
            <a:off x="5524500" y="6978791"/>
            <a:ext cx="2258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5" name="Line"/>
          <p:cNvSpPr/>
          <p:nvPr/>
        </p:nvSpPr>
        <p:spPr>
          <a:xfrm flipH="1" flipV="1">
            <a:off x="8556977" y="6978791"/>
            <a:ext cx="4517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98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9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97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20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02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0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01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21" name="Connection Line"/>
          <p:cNvSpPr/>
          <p:nvPr/>
        </p:nvSpPr>
        <p:spPr>
          <a:xfrm>
            <a:off x="2940704" y="5821053"/>
            <a:ext cx="2373782" cy="832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2" name="Connection Line"/>
          <p:cNvSpPr/>
          <p:nvPr/>
        </p:nvSpPr>
        <p:spPr>
          <a:xfrm>
            <a:off x="5526777" y="5973363"/>
            <a:ext cx="1744" cy="509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3" name="Connection Line"/>
          <p:cNvSpPr/>
          <p:nvPr/>
        </p:nvSpPr>
        <p:spPr>
          <a:xfrm>
            <a:off x="5745592" y="5816662"/>
            <a:ext cx="2566547" cy="841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0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sp>
        <p:nvSpPr>
          <p:cNvPr id="2408" name="suppose, for the sake of contradiction,…"/>
          <p:cNvSpPr txBox="1"/>
          <p:nvPr/>
        </p:nvSpPr>
        <p:spPr>
          <a:xfrm>
            <a:off x="7782028" y="5256671"/>
            <a:ext cx="4510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suppose, for the sake of contradiction,</a:t>
            </a:r>
          </a:p>
          <a:p>
            <a:r>
              <a:t>that all 3 literals are white in some 3-coloring</a:t>
            </a:r>
          </a:p>
        </p:txBody>
      </p:sp>
      <p:sp>
        <p:nvSpPr>
          <p:cNvPr id="2409" name="Line"/>
          <p:cNvSpPr/>
          <p:nvPr/>
        </p:nvSpPr>
        <p:spPr>
          <a:xfrm flipV="1">
            <a:off x="8780498" y="5953875"/>
            <a:ext cx="348031" cy="472325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0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11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1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5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6" name="Circle"/>
          <p:cNvSpPr/>
          <p:nvPr/>
        </p:nvSpPr>
        <p:spPr>
          <a:xfrm>
            <a:off x="2489200" y="8794044"/>
            <a:ext cx="431800" cy="431801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7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💣"/>
          <p:cNvSpPr txBox="1"/>
          <p:nvPr/>
        </p:nvSpPr>
        <p:spPr>
          <a:xfrm>
            <a:off x="8381999" y="8807167"/>
            <a:ext cx="3810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💣</a:t>
            </a:r>
          </a:p>
        </p:txBody>
      </p:sp>
      <p:pic>
        <p:nvPicPr>
          <p:cNvPr id="2424" name="Picture 2423" descr="tem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7" grpId="7" animBg="1" advAuto="0"/>
      <p:bldP spid="2368" grpId="6" animBg="1" advAuto="0"/>
      <p:bldP spid="2373" grpId="1" animBg="1" advAuto="0"/>
      <p:bldP spid="2374" grpId="2" animBg="1" advAuto="0"/>
      <p:bldP spid="2375" grpId="3" animBg="1" advAuto="0"/>
      <p:bldP spid="2389" grpId="4" animBg="1" advAuto="0"/>
      <p:bldP spid="2416" grpId="5" animBg="1" advAuto="0"/>
      <p:bldP spid="2418" grpId="8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6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7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42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pPr lvl="1"/>
            <a:r>
              <a:t>Color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and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Pick one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literal; color node below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</a:t>
            </a:r>
            <a:br/>
            <a:r>
              <a:t>and node below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middle row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bottom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 as forced.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43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2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3" name="Circle"/>
          <p:cNvSpPr/>
          <p:nvPr/>
        </p:nvSpPr>
        <p:spPr>
          <a:xfrm>
            <a:off x="8343900" y="8794044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435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6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7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38" name="Connection Line"/>
          <p:cNvCxnSpPr>
            <a:cxnSpLocks/>
            <a:stCxn id="2430" idx="6"/>
            <a:endCxn id="2469" idx="2"/>
          </p:cNvCxnSpPr>
          <p:nvPr/>
        </p:nvCxnSpPr>
        <p:spPr>
          <a:xfrm>
            <a:off x="5740400" y="9016718"/>
            <a:ext cx="2603500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39" name="Line"/>
          <p:cNvSpPr/>
          <p:nvPr/>
        </p:nvSpPr>
        <p:spPr>
          <a:xfrm flipH="1" flipV="1">
            <a:off x="2707075" y="6689795"/>
            <a:ext cx="2259" cy="932463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442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440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41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82" name="Connection Line"/>
          <p:cNvSpPr/>
          <p:nvPr/>
        </p:nvSpPr>
        <p:spPr>
          <a:xfrm>
            <a:off x="1409832" y="9016717"/>
            <a:ext cx="107301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4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5" name="Connection Line"/>
          <p:cNvCxnSpPr>
            <a:cxnSpLocks/>
            <a:stCxn id="2430" idx="2"/>
            <a:endCxn id="2431" idx="6"/>
          </p:cNvCxnSpPr>
          <p:nvPr/>
        </p:nvCxnSpPr>
        <p:spPr>
          <a:xfrm flipH="1">
            <a:off x="2921000" y="9016718"/>
            <a:ext cx="2387600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46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7" name="Connection Line"/>
          <p:cNvCxnSpPr>
            <a:cxnSpLocks/>
            <a:stCxn id="2431" idx="0"/>
            <a:endCxn id="2471" idx="4"/>
          </p:cNvCxnSpPr>
          <p:nvPr/>
        </p:nvCxnSpPr>
        <p:spPr>
          <a:xfrm flipV="1">
            <a:off x="27051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8" name="Connection Line"/>
          <p:cNvCxnSpPr>
            <a:cxnSpLocks/>
            <a:stCxn id="2430" idx="0"/>
            <a:endCxn id="2470" idx="4"/>
          </p:cNvCxnSpPr>
          <p:nvPr/>
        </p:nvCxnSpPr>
        <p:spPr>
          <a:xfrm flipV="1">
            <a:off x="55245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9" name="Connection Line"/>
          <p:cNvCxnSpPr>
            <a:cxnSpLocks/>
            <a:stCxn id="2469" idx="0"/>
            <a:endCxn id="2444" idx="4"/>
          </p:cNvCxnSpPr>
          <p:nvPr/>
        </p:nvCxnSpPr>
        <p:spPr>
          <a:xfrm flipV="1">
            <a:off x="85598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5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51" name="Connection Line"/>
          <p:cNvCxnSpPr>
            <a:cxnSpLocks/>
            <a:stCxn id="2470" idx="0"/>
            <a:endCxn id="2480" idx="4"/>
          </p:cNvCxnSpPr>
          <p:nvPr/>
        </p:nvCxnSpPr>
        <p:spPr>
          <a:xfrm flipV="1">
            <a:off x="5524500" y="6981049"/>
            <a:ext cx="0" cy="63895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52" name="Connection Line"/>
          <p:cNvCxnSpPr>
            <a:cxnSpLocks/>
            <a:stCxn id="2444" idx="0"/>
            <a:endCxn id="2477" idx="4"/>
          </p:cNvCxnSpPr>
          <p:nvPr/>
        </p:nvCxnSpPr>
        <p:spPr>
          <a:xfrm flipH="1" flipV="1">
            <a:off x="8548264" y="6981049"/>
            <a:ext cx="11536" cy="63895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grpSp>
        <p:nvGrpSpPr>
          <p:cNvPr id="2455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453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4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83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59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5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sq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8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84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5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6" name="Connection Line"/>
          <p:cNvSpPr/>
          <p:nvPr/>
        </p:nvSpPr>
        <p:spPr>
          <a:xfrm>
            <a:off x="5745625" y="5816562"/>
            <a:ext cx="2567627" cy="840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6" name="Group"/>
          <p:cNvGrpSpPr/>
          <p:nvPr/>
        </p:nvGrpSpPr>
        <p:grpSpPr>
          <a:xfrm>
            <a:off x="8704298" y="5304931"/>
            <a:ext cx="2360732" cy="1006970"/>
            <a:chOff x="0" y="0"/>
            <a:chExt cx="2360730" cy="1006968"/>
          </a:xfrm>
        </p:grpSpPr>
        <p:sp>
          <p:nvSpPr>
            <p:cNvPr id="2464" name="a literal set to true…"/>
            <p:cNvSpPr txBox="1"/>
            <p:nvPr/>
          </p:nvSpPr>
          <p:spPr>
            <a:xfrm>
              <a:off x="326190" y="0"/>
              <a:ext cx="203454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a literal set to true</a:t>
              </a:r>
            </a:p>
            <a:p>
              <a:r>
                <a:t>in 3-SAT assignment</a:t>
              </a:r>
            </a:p>
          </p:txBody>
        </p:sp>
        <p:sp>
          <p:nvSpPr>
            <p:cNvPr id="2465" name="Line"/>
            <p:cNvSpPr/>
            <p:nvPr/>
          </p:nvSpPr>
          <p:spPr>
            <a:xfrm flipV="1">
              <a:off x="0" y="543073"/>
              <a:ext cx="269003" cy="46389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67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68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69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0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7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77" name="x3"/>
          <p:cNvSpPr/>
          <p:nvPr/>
        </p:nvSpPr>
        <p:spPr>
          <a:xfrm>
            <a:off x="8301037" y="6486595"/>
            <a:ext cx="494454" cy="494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x</a:t>
            </a:r>
            <a:r>
              <a:rPr baseline="-5999"/>
              <a:t>3</a:t>
            </a:r>
          </a:p>
        </p:txBody>
      </p:sp>
      <p:sp>
        <p:nvSpPr>
          <p:cNvPr id="2478" name="Circle"/>
          <p:cNvSpPr/>
          <p:nvPr/>
        </p:nvSpPr>
        <p:spPr>
          <a:xfrm>
            <a:off x="2450324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7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Circle"/>
          <p:cNvSpPr/>
          <p:nvPr/>
        </p:nvSpPr>
        <p:spPr>
          <a:xfrm>
            <a:off x="5277273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81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7" name="Picture 2486" descr="tem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9" grpId="1" build="p" bldLvl="5" animBg="1" advAuto="0"/>
      <p:bldP spid="2430" grpId="11" animBg="1" advAuto="0"/>
      <p:bldP spid="2431" grpId="10" animBg="1" advAuto="0"/>
      <p:bldP spid="2444" grpId="6" animBg="1" advAuto="0"/>
      <p:bldP spid="2466" grpId="5" animBg="1" advAuto="0"/>
      <p:bldP spid="2469" grpId="7" animBg="1" advAuto="0"/>
      <p:bldP spid="2470" grpId="8" animBg="1" advAuto="0"/>
      <p:bldP spid="2471" grpId="9" animBg="1" advAuto="0"/>
      <p:bldP spid="2477" grpId="4" animBg="1" advAuto="0"/>
      <p:bldP spid="2478" grpId="2" animBg="1" advAuto="0"/>
      <p:bldP spid="2480" grpId="3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9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4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491" name="3-Sat"/>
          <p:cNvSpPr txBox="1"/>
          <p:nvPr/>
        </p:nvSpPr>
        <p:spPr>
          <a:xfrm>
            <a:off x="5163551" y="2062578"/>
            <a:ext cx="1045324" cy="550419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2492" name="Dir-Ham-Cycle"/>
          <p:cNvSpPr txBox="1"/>
          <p:nvPr/>
        </p:nvSpPr>
        <p:spPr>
          <a:xfrm>
            <a:off x="3865327" y="4372174"/>
            <a:ext cx="2190023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 dirty="0">
                <a:solidFill>
                  <a:srgbClr val="949494"/>
                </a:solidFill>
              </a:rPr>
              <a:t>Dir-Ham-Cycle</a:t>
            </a:r>
          </a:p>
        </p:txBody>
      </p:sp>
      <p:cxnSp>
        <p:nvCxnSpPr>
          <p:cNvPr id="2493" name="Connection Line"/>
          <p:cNvCxnSpPr>
            <a:cxnSpLocks/>
            <a:stCxn id="2491" idx="2"/>
            <a:endCxn id="2492" idx="0"/>
          </p:cNvCxnSpPr>
          <p:nvPr/>
        </p:nvCxnSpPr>
        <p:spPr>
          <a:xfrm flipH="1">
            <a:off x="4960339" y="2612997"/>
            <a:ext cx="725874" cy="1759177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494" name="Independent-Set"/>
          <p:cNvSpPr txBox="1"/>
          <p:nvPr/>
        </p:nvSpPr>
        <p:spPr>
          <a:xfrm>
            <a:off x="886375" y="44047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2495" name="Connection Line"/>
          <p:cNvCxnSpPr>
            <a:cxnSpLocks/>
            <a:endCxn id="2494" idx="0"/>
          </p:cNvCxnSpPr>
          <p:nvPr/>
        </p:nvCxnSpPr>
        <p:spPr>
          <a:xfrm flipH="1">
            <a:off x="2013938" y="2612997"/>
            <a:ext cx="3583838" cy="179174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6" name="Vertex-Cover"/>
          <p:cNvSpPr txBox="1"/>
          <p:nvPr/>
        </p:nvSpPr>
        <p:spPr>
          <a:xfrm>
            <a:off x="1042052" y="59727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2497" name="Connection Line"/>
          <p:cNvCxnSpPr>
            <a:cxnSpLocks/>
            <a:stCxn id="2494" idx="2"/>
            <a:endCxn id="2496" idx="0"/>
          </p:cNvCxnSpPr>
          <p:nvPr/>
        </p:nvCxnSpPr>
        <p:spPr>
          <a:xfrm>
            <a:off x="2013938" y="4955159"/>
            <a:ext cx="5589" cy="10176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8" name="3-Color"/>
          <p:cNvSpPr txBox="1"/>
          <p:nvPr/>
        </p:nvSpPr>
        <p:spPr>
          <a:xfrm>
            <a:off x="6925036" y="44216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2499" name="Connection Line"/>
          <p:cNvCxnSpPr>
            <a:cxnSpLocks/>
            <a:stCxn id="2491" idx="2"/>
            <a:endCxn id="2498" idx="0"/>
          </p:cNvCxnSpPr>
          <p:nvPr/>
        </p:nvCxnSpPr>
        <p:spPr>
          <a:xfrm>
            <a:off x="5686213" y="2612997"/>
            <a:ext cx="2077024" cy="180867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0" name="Ham-Cycle"/>
          <p:cNvSpPr txBox="1"/>
          <p:nvPr/>
        </p:nvSpPr>
        <p:spPr>
          <a:xfrm>
            <a:off x="4092026" y="5965036"/>
            <a:ext cx="1725152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>
                <a:solidFill>
                  <a:srgbClr val="949494"/>
                </a:solidFill>
              </a:rPr>
              <a:t>Ham-Cycle</a:t>
            </a:r>
          </a:p>
        </p:txBody>
      </p:sp>
      <p:cxnSp>
        <p:nvCxnSpPr>
          <p:cNvPr id="2501" name="Connection Line"/>
          <p:cNvCxnSpPr>
            <a:cxnSpLocks/>
            <a:stCxn id="2492" idx="2"/>
            <a:endCxn id="2500" idx="0"/>
          </p:cNvCxnSpPr>
          <p:nvPr/>
        </p:nvCxnSpPr>
        <p:spPr>
          <a:xfrm flipH="1">
            <a:off x="4954602" y="4987727"/>
            <a:ext cx="5737" cy="977309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2" name="Subset-Sum"/>
          <p:cNvSpPr txBox="1"/>
          <p:nvPr/>
        </p:nvSpPr>
        <p:spPr>
          <a:xfrm>
            <a:off x="9855136" y="44307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2503" name="Connection Line"/>
          <p:cNvCxnSpPr>
            <a:cxnSpLocks/>
            <a:stCxn id="2491" idx="2"/>
            <a:endCxn id="2502" idx="0"/>
          </p:cNvCxnSpPr>
          <p:nvPr/>
        </p:nvCxnSpPr>
        <p:spPr>
          <a:xfrm>
            <a:off x="5686213" y="2612997"/>
            <a:ext cx="5076974" cy="1817708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4" name="Knapsack"/>
          <p:cNvSpPr txBox="1"/>
          <p:nvPr/>
        </p:nvSpPr>
        <p:spPr>
          <a:xfrm>
            <a:off x="10019036" y="59885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2505" name="Connection Line"/>
          <p:cNvCxnSpPr>
            <a:cxnSpLocks/>
            <a:stCxn id="2502" idx="2"/>
            <a:endCxn id="2504" idx="0"/>
          </p:cNvCxnSpPr>
          <p:nvPr/>
        </p:nvCxnSpPr>
        <p:spPr>
          <a:xfrm flipH="1">
            <a:off x="10763186" y="4981124"/>
            <a:ext cx="1" cy="1007448"/>
          </a:xfrm>
          <a:prstGeom prst="straightConnector1">
            <a:avLst/>
          </a:prstGeom>
          <a:ln w="25400">
            <a:solidFill>
              <a:srgbClr val="BABABA"/>
            </a:solidFill>
            <a:miter lim="400000"/>
            <a:tailEnd type="stealth"/>
          </a:ln>
        </p:spPr>
      </p:cxnSp>
      <p:sp>
        <p:nvSpPr>
          <p:cNvPr id="2506" name="Set-Cover"/>
          <p:cNvSpPr txBox="1"/>
          <p:nvPr/>
        </p:nvSpPr>
        <p:spPr>
          <a:xfrm>
            <a:off x="1229252" y="75848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2507" name="Connection Line"/>
          <p:cNvCxnSpPr>
            <a:cxnSpLocks/>
            <a:stCxn id="2496" idx="2"/>
            <a:endCxn id="2506" idx="0"/>
          </p:cNvCxnSpPr>
          <p:nvPr/>
        </p:nvCxnSpPr>
        <p:spPr>
          <a:xfrm flipH="1">
            <a:off x="2009140" y="6523186"/>
            <a:ext cx="10387" cy="106163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8" name="packing and covering"/>
          <p:cNvSpPr txBox="1"/>
          <p:nvPr/>
        </p:nvSpPr>
        <p:spPr>
          <a:xfrm>
            <a:off x="546151" y="8606649"/>
            <a:ext cx="260196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packing and covering</a:t>
            </a:r>
          </a:p>
        </p:txBody>
      </p:sp>
      <p:sp>
        <p:nvSpPr>
          <p:cNvPr id="2509" name="sequencing"/>
          <p:cNvSpPr txBox="1"/>
          <p:nvPr/>
        </p:nvSpPr>
        <p:spPr>
          <a:xfrm>
            <a:off x="4180557" y="8604391"/>
            <a:ext cx="141721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sequencing</a:t>
            </a:r>
          </a:p>
        </p:txBody>
      </p:sp>
      <p:sp>
        <p:nvSpPr>
          <p:cNvPr id="2510" name="partitioning"/>
          <p:cNvSpPr txBox="1"/>
          <p:nvPr/>
        </p:nvSpPr>
        <p:spPr>
          <a:xfrm>
            <a:off x="7029959" y="8604391"/>
            <a:ext cx="146655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partitioning</a:t>
            </a:r>
          </a:p>
        </p:txBody>
      </p:sp>
      <p:sp>
        <p:nvSpPr>
          <p:cNvPr id="2511" name="numerical"/>
          <p:cNvSpPr txBox="1"/>
          <p:nvPr/>
        </p:nvSpPr>
        <p:spPr>
          <a:xfrm>
            <a:off x="10048796" y="8604391"/>
            <a:ext cx="123594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BABABA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numerical</a:t>
            </a:r>
          </a:p>
        </p:txBody>
      </p:sp>
      <p:sp>
        <p:nvSpPr>
          <p:cNvPr id="2512" name="constraint satisfaction"/>
          <p:cNvSpPr txBox="1"/>
          <p:nvPr/>
        </p:nvSpPr>
        <p:spPr>
          <a:xfrm>
            <a:off x="4375428" y="1651000"/>
            <a:ext cx="2715707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constraint satisfaction</a:t>
            </a:r>
          </a:p>
        </p:txBody>
      </p:sp>
      <p:sp>
        <p:nvSpPr>
          <p:cNvPr id="2513" name="3-Sat poly-time reduces…"/>
          <p:cNvSpPr txBox="1"/>
          <p:nvPr/>
        </p:nvSpPr>
        <p:spPr>
          <a:xfrm rot="20102060">
            <a:off x="2017283" y="2935965"/>
            <a:ext cx="2822432" cy="42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>
              <a:lnSpc>
                <a:spcPct val="120000"/>
              </a:lnSpc>
            </a:pPr>
            <a:r>
              <a:rPr cap="small" dirty="0"/>
              <a:t>3-Sat</a:t>
            </a:r>
            <a:r>
              <a:rPr dirty="0"/>
              <a:t> poly-time reduces</a:t>
            </a:r>
          </a:p>
          <a:p>
            <a:pPr marL="58702" marR="58702">
              <a:lnSpc>
                <a:spcPct val="120000"/>
              </a:lnSpc>
            </a:pP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  <p:pic>
        <p:nvPicPr>
          <p:cNvPr id="2514" name="Picture 251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704" name="karp21.pdf" descr="karp21.pdf"/>
          <p:cNvPicPr>
            <a:picLocks noChangeAspect="1"/>
          </p:cNvPicPr>
          <p:nvPr/>
        </p:nvPicPr>
        <p:blipFill>
          <a:blip r:embed="rId3"/>
          <a:srcRect l="15162" t="4782" r="9381" b="11628"/>
          <a:stretch>
            <a:fillRect/>
          </a:stretch>
        </p:blipFill>
        <p:spPr>
          <a:xfrm rot="5400000">
            <a:off x="2533649" y="-305275"/>
            <a:ext cx="7937501" cy="1137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5" name="Karp’s 20 poly-time reductions from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Karp’s 20 poly-time reductions from satisfiability</a:t>
            </a:r>
          </a:p>
        </p:txBody>
      </p:sp>
      <p:sp>
        <p:nvSpPr>
          <p:cNvPr id="2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2707" name="karp.png" descr="karp.png"/>
          <p:cNvPicPr>
            <a:picLocks noChangeAspect="1"/>
          </p:cNvPicPr>
          <p:nvPr/>
        </p:nvPicPr>
        <p:blipFill>
          <a:blip r:embed="rId4"/>
          <a:srcRect l="1082" r="1082"/>
          <a:stretch>
            <a:fillRect/>
          </a:stretch>
        </p:blipFill>
        <p:spPr>
          <a:xfrm>
            <a:off x="1720082" y="6438900"/>
            <a:ext cx="1270001" cy="190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4" y="0"/>
                </a:moveTo>
                <a:cubicBezTo>
                  <a:pt x="3529" y="0"/>
                  <a:pt x="2807" y="1"/>
                  <a:pt x="2045" y="162"/>
                </a:cubicBezTo>
                <a:cubicBezTo>
                  <a:pt x="1207" y="365"/>
                  <a:pt x="548" y="805"/>
                  <a:pt x="243" y="1364"/>
                </a:cubicBezTo>
                <a:cubicBezTo>
                  <a:pt x="0" y="1874"/>
                  <a:pt x="0" y="2356"/>
                  <a:pt x="0" y="3303"/>
                </a:cubicBezTo>
                <a:lnTo>
                  <a:pt x="0" y="18284"/>
                </a:lnTo>
                <a:cubicBezTo>
                  <a:pt x="0" y="19245"/>
                  <a:pt x="0" y="19726"/>
                  <a:pt x="243" y="20236"/>
                </a:cubicBezTo>
                <a:cubicBezTo>
                  <a:pt x="548" y="20795"/>
                  <a:pt x="1207" y="21235"/>
                  <a:pt x="2045" y="21438"/>
                </a:cubicBezTo>
                <a:cubicBezTo>
                  <a:pt x="2811" y="21600"/>
                  <a:pt x="3535" y="21600"/>
                  <a:pt x="4954" y="21600"/>
                </a:cubicBezTo>
                <a:lnTo>
                  <a:pt x="16625" y="21600"/>
                </a:lnTo>
                <a:cubicBezTo>
                  <a:pt x="18067" y="21600"/>
                  <a:pt x="18789" y="21600"/>
                  <a:pt x="19555" y="21438"/>
                </a:cubicBezTo>
                <a:cubicBezTo>
                  <a:pt x="20393" y="21235"/>
                  <a:pt x="21052" y="20795"/>
                  <a:pt x="21357" y="20236"/>
                </a:cubicBezTo>
                <a:cubicBezTo>
                  <a:pt x="21600" y="19726"/>
                  <a:pt x="21600" y="19244"/>
                  <a:pt x="21600" y="18297"/>
                </a:cubicBezTo>
                <a:lnTo>
                  <a:pt x="21600" y="3316"/>
                </a:lnTo>
                <a:cubicBezTo>
                  <a:pt x="21600" y="2355"/>
                  <a:pt x="21600" y="1874"/>
                  <a:pt x="21357" y="1364"/>
                </a:cubicBezTo>
                <a:cubicBezTo>
                  <a:pt x="21052" y="805"/>
                  <a:pt x="20393" y="365"/>
                  <a:pt x="19555" y="162"/>
                </a:cubicBezTo>
                <a:cubicBezTo>
                  <a:pt x="18789" y="0"/>
                  <a:pt x="18065" y="0"/>
                  <a:pt x="16646" y="0"/>
                </a:cubicBezTo>
                <a:lnTo>
                  <a:pt x="495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08" name="Dick Karp (1972) 1985 Turing Award"/>
          <p:cNvSpPr txBox="1"/>
          <p:nvPr/>
        </p:nvSpPr>
        <p:spPr>
          <a:xfrm>
            <a:off x="1191260" y="8470335"/>
            <a:ext cx="2209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Dick Karp (1972)</a:t>
            </a:r>
            <a:br/>
            <a:r>
              <a:t>1985 Turing Award</a:t>
            </a:r>
          </a:p>
        </p:txBody>
      </p:sp>
      <p:pic>
        <p:nvPicPr>
          <p:cNvPr id="2709" name="Picture 2708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3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114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r>
              <a:rPr dirty="0"/>
              <a:t>P vs. NP</a:t>
            </a:r>
          </a:p>
          <a:p>
            <a:pPr lvl="1"/>
            <a:r>
              <a:rPr dirty="0"/>
              <a:t>NP-complete</a:t>
            </a:r>
          </a:p>
        </p:txBody>
      </p:sp>
      <p:sp>
        <p:nvSpPr>
          <p:cNvPr id="115" name="Section 8.3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8.3</a:t>
            </a:r>
          </a:p>
        </p:txBody>
      </p:sp>
      <p:pic>
        <p:nvPicPr>
          <p:cNvPr id="116" name="Picture 11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714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8" name="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</a:t>
            </a:r>
          </a:p>
        </p:txBody>
      </p:sp>
      <p:sp>
        <p:nvSpPr>
          <p:cNvPr id="119" name="Decision proble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776685" cy="8178800"/>
          </a:xfrm>
          <a:prstGeom prst="rect">
            <a:avLst/>
          </a:prstGeom>
        </p:spPr>
        <p:txBody>
          <a:bodyPr/>
          <a:lstStyle/>
          <a:p>
            <a:r>
              <a:rPr dirty="0"/>
              <a:t>Decision problem.</a:t>
            </a:r>
          </a:p>
          <a:p>
            <a:pPr lvl="1"/>
            <a:r>
              <a:rPr dirty="0"/>
              <a:t>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dirty="0"/>
              <a:t> is a set of strings.</a:t>
            </a:r>
          </a:p>
          <a:p>
            <a:pPr lvl="1"/>
            <a:r>
              <a:rPr dirty="0"/>
              <a:t>Instance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s </a:t>
            </a:r>
            <a:r>
              <a:rPr dirty="0"/>
              <a:t>is one string.</a:t>
            </a:r>
          </a:p>
          <a:p>
            <a:pPr lvl="1"/>
            <a:r>
              <a:rPr dirty="0"/>
              <a:t>Algorithm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/>
              <a:t> solves 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 </a:t>
            </a:r>
            <a:r>
              <a:rPr dirty="0"/>
              <a:t>:</a:t>
            </a:r>
          </a:p>
          <a:p>
            <a:br>
              <a:rPr dirty="0"/>
            </a:br>
            <a:r>
              <a:rPr dirty="0"/>
              <a:t>Def.  </a:t>
            </a:r>
            <a:r>
              <a:rPr dirty="0">
                <a:solidFill>
                  <a:srgbClr val="000000"/>
                </a:solidFill>
              </a:rPr>
              <a:t>Algorithm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</a:rPr>
              <a:t> runs in </a:t>
            </a:r>
            <a:r>
              <a:rPr dirty="0">
                <a:solidFill>
                  <a:srgbClr val="8D3124"/>
                </a:solidFill>
              </a:rPr>
              <a:t>polynomial time</a:t>
            </a:r>
            <a:r>
              <a:rPr dirty="0">
                <a:solidFill>
                  <a:srgbClr val="000000"/>
                </a:solidFill>
              </a:rPr>
              <a:t> if for every string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b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terminates in 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>
                <a:solidFill>
                  <a:srgbClr val="000000"/>
                </a:solidFill>
              </a:rPr>
              <a:t> “steps,” where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(⋅)</a:t>
            </a:r>
            <a:r>
              <a:rPr dirty="0">
                <a:solidFill>
                  <a:srgbClr val="000000"/>
                </a:solidFill>
              </a:rPr>
              <a:t> is some polynomial function. </a:t>
            </a:r>
          </a:p>
          <a:p>
            <a:br>
              <a:rPr dirty="0">
                <a:solidFill>
                  <a:srgbClr val="000000"/>
                </a:solidFill>
              </a:rPr>
            </a:br>
            <a:br>
              <a:rPr dirty="0">
                <a:solidFill>
                  <a:srgbClr val="000000"/>
                </a:solidFill>
              </a:rPr>
            </a:br>
            <a:r>
              <a:rPr dirty="0"/>
              <a:t>Def.  </a:t>
            </a:r>
            <a:r>
              <a:rPr b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</a:t>
            </a:r>
            <a:r>
              <a:rPr dirty="0">
                <a:solidFill>
                  <a:srgbClr val="000000"/>
                </a:solidFill>
              </a:rPr>
              <a:t>= set of decision problems for which there exists a poly-time algorithm.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3193905" y="4764147"/>
            <a:ext cx="1055891" cy="738905"/>
            <a:chOff x="-30765" y="0"/>
            <a:chExt cx="1055889" cy="738903"/>
          </a:xfrm>
        </p:grpSpPr>
        <p:sp>
          <p:nvSpPr>
            <p:cNvPr id="121" name="Line"/>
            <p:cNvSpPr/>
            <p:nvPr/>
          </p:nvSpPr>
          <p:spPr>
            <a:xfrm flipH="1">
              <a:off x="333586" y="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" name="length of s"/>
            <p:cNvSpPr txBox="1"/>
            <p:nvPr/>
          </p:nvSpPr>
          <p:spPr>
            <a:xfrm>
              <a:off x="-30766" y="446803"/>
              <a:ext cx="1055890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length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s</a:t>
              </a:r>
            </a:p>
          </p:txBody>
        </p:sp>
      </p:grpSp>
      <p:sp>
        <p:nvSpPr>
          <p:cNvPr id="124" name="problem PRIMES: { 2, 3, 5, 7, 11, 13, 17, 19, 23, 29, 31, … }…"/>
          <p:cNvSpPr/>
          <p:nvPr/>
        </p:nvSpPr>
        <p:spPr>
          <a:xfrm>
            <a:off x="2065069" y="7137200"/>
            <a:ext cx="8411101" cy="1807889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 problem PRIMES:	</a:t>
            </a:r>
            <a:r>
              <a:rPr>
                <a:latin typeface="Times"/>
                <a:ea typeface="Times"/>
                <a:cs typeface="Times"/>
                <a:sym typeface="Times"/>
              </a:rPr>
              <a:t>{ 2, 3, 5, 7, 11, 13, 17, 19, 23, 29, 31, …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</a:t>
            </a:r>
            <a:r>
              <a:rPr>
                <a:latin typeface="Times"/>
                <a:ea typeface="Times"/>
                <a:cs typeface="Times"/>
                <a:sym typeface="Times"/>
              </a:rPr>
              <a:t>592335744548702854681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algorithm:			</a:t>
            </a:r>
            <a:r>
              <a:rPr sz="2200"/>
              <a:t>Agrawal–Kayal–Saxena (2002)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70" y="2552700"/>
            <a:ext cx="3276601" cy="927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"/>
          <p:cNvGrpSpPr/>
          <p:nvPr/>
        </p:nvGrpSpPr>
        <p:grpSpPr>
          <a:xfrm>
            <a:off x="10845286" y="6133625"/>
            <a:ext cx="1858570" cy="943039"/>
            <a:chOff x="-533705" y="-25400"/>
            <a:chExt cx="1858568" cy="943038"/>
          </a:xfrm>
        </p:grpSpPr>
        <p:sp>
          <p:nvSpPr>
            <p:cNvPr id="126" name="Line"/>
            <p:cNvSpPr/>
            <p:nvPr/>
          </p:nvSpPr>
          <p:spPr>
            <a:xfrm flipH="1">
              <a:off x="333586" y="-2540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" name="on a deterministic…"/>
            <p:cNvSpPr txBox="1"/>
            <p:nvPr/>
          </p:nvSpPr>
          <p:spPr>
            <a:xfrm>
              <a:off x="-533706" y="472203"/>
              <a:ext cx="1858570" cy="445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on a deterministic</a:t>
              </a:r>
            </a:p>
            <a:p>
              <a:r>
                <a:t>Turing machine</a:t>
              </a:r>
            </a:p>
          </p:txBody>
        </p:sp>
      </p:grpSp>
      <p:pic>
        <p:nvPicPr>
          <p:cNvPr id="129" name="Picture 12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954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 bldLvl="5" animBg="1" advAuto="0"/>
      <p:bldP spid="123" grpId="0" animBg="1" advAuto="0"/>
      <p:bldP spid="124" grpId="0" build="p" bldLvl="5" animBg="1" advAuto="0"/>
      <p:bldP spid="125" grpId="0" animBg="1" advAuto="0"/>
      <p:bldP spid="128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</a:t>
            </a:r>
          </a:p>
        </p:txBody>
      </p:sp>
      <p:sp>
        <p:nvSpPr>
          <p:cNvPr id="167" name="Def.  Algorithm C(s, t) is a certifier for problem X if for every string s : s ∈ X iff there exists a string t such that C(s, t) = yes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Algorithm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>
                <a:solidFill>
                  <a:srgbClr val="8D3124"/>
                </a:solidFill>
              </a:rPr>
              <a:t>certifier</a:t>
            </a:r>
            <a:r>
              <a:rPr>
                <a:solidFill>
                  <a:srgbClr val="000000"/>
                </a:solidFill>
              </a:rPr>
              <a:t> for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 for every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 </a:t>
            </a:r>
            <a:r>
              <a:rPr>
                <a:solidFill>
                  <a:srgbClr val="000000"/>
                </a:solidFill>
              </a:rPr>
              <a:t>:</a:t>
            </a:r>
            <a:br>
              <a:rPr>
                <a:solidFill>
                  <a:srgbClr val="000000"/>
                </a:solidFill>
              </a:rPr>
            </a:b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iff there exists a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Def.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 </a:t>
            </a:r>
            <a:r>
              <a:rPr>
                <a:solidFill>
                  <a:srgbClr val="000000"/>
                </a:solidFill>
              </a:rPr>
              <a:t>= set of decision problems for which there exists a poly-time certifier.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is a poly-time algorithm.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is of polynomial size: 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(⋅).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grpSp>
        <p:nvGrpSpPr>
          <p:cNvPr id="171" name="Group"/>
          <p:cNvGrpSpPr/>
          <p:nvPr/>
        </p:nvGrpSpPr>
        <p:grpSpPr>
          <a:xfrm>
            <a:off x="5105400" y="4279900"/>
            <a:ext cx="2384247" cy="694335"/>
            <a:chOff x="0" y="0"/>
            <a:chExt cx="2384246" cy="694334"/>
          </a:xfrm>
        </p:grpSpPr>
        <p:sp>
          <p:nvSpPr>
            <p:cNvPr id="169" name="“certificate” or “witness”"/>
            <p:cNvSpPr txBox="1"/>
            <p:nvPr/>
          </p:nvSpPr>
          <p:spPr>
            <a:xfrm>
              <a:off x="4063" y="508000"/>
              <a:ext cx="2380184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“certificate” or “witness”</a:t>
              </a:r>
            </a:p>
          </p:txBody>
        </p:sp>
        <p:sp>
          <p:nvSpPr>
            <p:cNvPr id="170" name="Line"/>
            <p:cNvSpPr/>
            <p:nvPr/>
          </p:nvSpPr>
          <p:spPr>
            <a:xfrm>
              <a:off x="0" y="0"/>
              <a:ext cx="245474" cy="4511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2" name="problem COMPOSITES:    { 4, 6, 8, 9, 10, 12, 14, 15, 16, 18, 20, …. }…"/>
          <p:cNvSpPr/>
          <p:nvPr/>
        </p:nvSpPr>
        <p:spPr>
          <a:xfrm>
            <a:off x="1811069" y="6248200"/>
            <a:ext cx="9382662" cy="234907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problem COMPOSITES: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{ 4, 6, 8, 9, 10, 12, 14, 15, 16, 18, 20, ….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437669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certificate t: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541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certifier C(s, t):			   </a:t>
            </a:r>
            <a:r>
              <a:rPr sz="2200"/>
              <a:t>grade-school division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6121706" y="7571458"/>
            <a:ext cx="2840808" cy="186335"/>
            <a:chOff x="0" y="0"/>
            <a:chExt cx="2840806" cy="186334"/>
          </a:xfrm>
        </p:grpSpPr>
        <p:sp>
          <p:nvSpPr>
            <p:cNvPr id="173" name="437,669 = 541 × 809"/>
            <p:cNvSpPr txBox="1"/>
            <p:nvPr/>
          </p:nvSpPr>
          <p:spPr>
            <a:xfrm>
              <a:off x="706291" y="0"/>
              <a:ext cx="2134516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437,669 = 541 × 809</a:t>
              </a:r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0" y="92847"/>
              <a:ext cx="533444" cy="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76" name="Picture 17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07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 bldLvl="5" animBg="1" advAuto="0"/>
      <p:bldP spid="171" grpId="0" animBg="1" advAuto="0"/>
      <p:bldP spid="172" grpId="0" build="p" bldLvl="5" animBg="1" advAuto="0"/>
      <p:bldP spid="175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Certifiers and certificates: 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Certifiers and certificates:  satisfiability</a:t>
            </a:r>
          </a:p>
        </p:txBody>
      </p:sp>
      <p:sp>
        <p:nvSpPr>
          <p:cNvPr id="181" name="Sat.  Given a CNF formula Φ, does it have a satisfying truth assign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where each clause contains exactly 3 literals.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Certificate.  </a:t>
            </a:r>
            <a:r>
              <a:rPr>
                <a:solidFill>
                  <a:srgbClr val="000000"/>
                </a:solidFill>
              </a:rPr>
              <a:t>An assignment of truth values to the Boolean variables.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Certifier.  </a:t>
            </a:r>
            <a:r>
              <a:rPr>
                <a:solidFill>
                  <a:srgbClr val="000000"/>
                </a:solidFill>
              </a:rPr>
              <a:t>Check that each clause in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has at least one true literal.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Conclusions. 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cap="small">
                <a:solidFill>
                  <a:srgbClr val="000000"/>
                </a:solidFill>
              </a:rPr>
              <a:t>, 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83" name="Rectangle"/>
          <p:cNvSpPr/>
          <p:nvPr/>
        </p:nvSpPr>
        <p:spPr>
          <a:xfrm>
            <a:off x="998213" y="5271294"/>
            <a:ext cx="10566401" cy="205801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84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5638800"/>
            <a:ext cx="8113319" cy="49424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instance s"/>
          <p:cNvSpPr txBox="1"/>
          <p:nvPr/>
        </p:nvSpPr>
        <p:spPr>
          <a:xfrm>
            <a:off x="1384300" y="5727700"/>
            <a:ext cx="1203809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instance s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1255179" y="6464300"/>
            <a:ext cx="6926308" cy="368301"/>
            <a:chOff x="0" y="0"/>
            <a:chExt cx="6926306" cy="368300"/>
          </a:xfrm>
        </p:grpSpPr>
        <p:sp>
          <p:nvSpPr>
            <p:cNvPr id="186" name="certificate t"/>
            <p:cNvSpPr txBox="1"/>
            <p:nvPr/>
          </p:nvSpPr>
          <p:spPr>
            <a:xfrm>
              <a:off x="0" y="76200"/>
              <a:ext cx="1344787" cy="26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certificate t</a:t>
              </a:r>
            </a:p>
          </p:txBody>
        </p:sp>
        <p:sp>
          <p:nvSpPr>
            <p:cNvPr id="187" name="x1 = true,  x2 = true,  x3 = false,  x4 = false"/>
            <p:cNvSpPr txBox="1"/>
            <p:nvPr/>
          </p:nvSpPr>
          <p:spPr>
            <a:xfrm>
              <a:off x="1714643" y="0"/>
              <a:ext cx="5211664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4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x</a:t>
              </a:r>
              <a:r>
                <a:rPr i="0" baseline="-5999"/>
                <a:t>1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2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3</a:t>
              </a:r>
              <a:r>
                <a:t> = false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4</a:t>
              </a:r>
              <a:r>
                <a:t> = false</a:t>
              </a:r>
            </a:p>
          </p:txBody>
        </p:sp>
      </p:grpSp>
      <p:pic>
        <p:nvPicPr>
          <p:cNvPr id="189" name="Picture 188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683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 animBg="1" advAuto="0"/>
      <p:bldP spid="183" grpId="0" animBg="1" advAuto="0"/>
      <p:bldP spid="184" grpId="0" animBg="1" advAuto="0"/>
      <p:bldP spid="185" grpId="0" animBg="1" advAuto="0"/>
      <p:bldP spid="188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356" name="Which of the following graph problems are known to be in NP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Which of the following graph problems are known to be in NP?</a:t>
            </a:r>
          </a:p>
          <a:p>
            <a:endParaRPr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the length of the longest simple path.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All of the above.</a:t>
            </a:r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9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pic>
        <p:nvPicPr>
          <p:cNvPr id="360" name="Picture 35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418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145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147" name="Table"/>
          <p:cNvGraphicFramePr/>
          <p:nvPr/>
        </p:nvGraphicFramePr>
        <p:xfrm>
          <a:off x="2692400" y="3599462"/>
          <a:ext cx="7620000" cy="5569929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yes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probably no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shortest path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longest path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min cut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max cut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2-satisfiability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3-satisfiability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4-colorability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3-colorability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bipartite vertex cover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vertex cover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matching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3d-matching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primality testing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factoring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linear programming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integer linear programming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48" name="Picture 14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ntractability:  quiz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362" name="In complexity theory, the abbreviation NP stands for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In complexity theory, the abbreviation NP stands for…</a:t>
            </a:r>
          </a:p>
          <a:p>
            <a:endParaRPr dirty="0"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Nope. 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problem.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time.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space.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Nondeterministic polynomial time.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364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pic>
        <p:nvPicPr>
          <p:cNvPr id="366" name="Picture 36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883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8" name="Significance of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Significance of NP</a:t>
            </a:r>
          </a:p>
        </p:txBody>
      </p:sp>
      <p:sp>
        <p:nvSpPr>
          <p:cNvPr id="369" name="NP.  Decision problems for which there exists a poly-time certifie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NP. 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371" name="“ NP captures vast domains of computational, scientific, and mathematical    endeavors, and seems to roughly delimit what mathematicians and scientists    have been aspiring to compute feasibly. ”     —   Christos Papadimitriou"/>
          <p:cNvSpPr/>
          <p:nvPr/>
        </p:nvSpPr>
        <p:spPr>
          <a:xfrm>
            <a:off x="1016000" y="3454400"/>
            <a:ext cx="10414000" cy="21336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NP captures vast domains of computational, scientific, and mathematical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endeavors, and seems to roughly delimit what mathematicians and scientists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have been aspiring to compute feasibly. ”    </a:t>
            </a:r>
            <a:r>
              <a:t> —   Christos Papadimitriou</a:t>
            </a:r>
          </a:p>
        </p:txBody>
      </p:sp>
      <p:sp>
        <p:nvSpPr>
          <p:cNvPr id="372" name="“ In an ideal world it would be renamed P vs VP. ”     —   Clyde Kruskal"/>
          <p:cNvSpPr/>
          <p:nvPr/>
        </p:nvSpPr>
        <p:spPr>
          <a:xfrm>
            <a:off x="1016000" y="6578600"/>
            <a:ext cx="10414000" cy="10541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In an ideal world it would be renamed P vs VP. ”    </a:t>
            </a:r>
            <a:r>
              <a:t> —   Clyde Kruskal</a:t>
            </a:r>
          </a:p>
        </p:txBody>
      </p:sp>
      <p:pic>
        <p:nvPicPr>
          <p:cNvPr id="373" name="Picture 372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3246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5" name="P, NP, and EX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P, NP, and EXP</a:t>
            </a:r>
          </a:p>
        </p:txBody>
      </p:sp>
      <p:sp>
        <p:nvSpPr>
          <p:cNvPr id="376" name="P.     Decision problems for which there exists a poly-time algorith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P.    </a:t>
            </a:r>
            <a:r>
              <a:rPr spc="215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algorithm.</a:t>
            </a:r>
          </a:p>
          <a:p>
            <a:r>
              <a:t>NP.  </a:t>
            </a:r>
            <a:r>
              <a:rPr spc="72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  <a:p>
            <a:r>
              <a:t>EXP.  </a:t>
            </a:r>
            <a:r>
              <a:rPr>
                <a:solidFill>
                  <a:srgbClr val="000000"/>
                </a:solidFill>
              </a:rPr>
              <a:t>Decision problems for which there exists an exponential-time algorithm.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algorithm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that solves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 = ε</a:t>
            </a:r>
            <a:r>
              <a:t>,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 ▪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To solve instance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run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on all strings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t> with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Return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returns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for any of these potential certificates.  ▪</a:t>
            </a:r>
          </a:p>
          <a:p>
            <a:br/>
            <a:r>
              <a:t>Fact.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≠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  </a:t>
            </a:r>
            <a:r>
              <a:rPr>
                <a:solidFill>
                  <a:srgbClr val="000000"/>
                </a:solidFill>
              </a:rPr>
              <a:t>⇒  either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, or both.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378" name="Picture 37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835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2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83" name="Q.  How to solve an instance of 3-Sat with n variabl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to solve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variables?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Exhaustive search:  try all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i="1" baseline="444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truth assignments.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we do anything substantially more clever?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Conjecture.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poly-time algorithm for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385" name="image12.jpg" descr="image12.jpg"/>
          <p:cNvPicPr>
            <a:picLocks noChangeAspect="1"/>
          </p:cNvPicPr>
          <p:nvPr/>
        </p:nvPicPr>
        <p:blipFill>
          <a:blip r:embed="rId2"/>
          <a:srcRect l="1022" t="4436" r="1366" b="3039"/>
          <a:stretch>
            <a:fillRect/>
          </a:stretch>
        </p:blipFill>
        <p:spPr>
          <a:xfrm>
            <a:off x="4336713" y="4876799"/>
            <a:ext cx="4331374" cy="419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497" extrusionOk="0">
                <a:moveTo>
                  <a:pt x="6397" y="7"/>
                </a:moveTo>
                <a:cubicBezTo>
                  <a:pt x="5454" y="59"/>
                  <a:pt x="4968" y="280"/>
                  <a:pt x="4750" y="759"/>
                </a:cubicBezTo>
                <a:cubicBezTo>
                  <a:pt x="4627" y="1031"/>
                  <a:pt x="4617" y="1168"/>
                  <a:pt x="4700" y="1416"/>
                </a:cubicBezTo>
                <a:cubicBezTo>
                  <a:pt x="4757" y="1588"/>
                  <a:pt x="4779" y="1754"/>
                  <a:pt x="4748" y="1786"/>
                </a:cubicBezTo>
                <a:cubicBezTo>
                  <a:pt x="4718" y="1818"/>
                  <a:pt x="4192" y="1852"/>
                  <a:pt x="3577" y="1861"/>
                </a:cubicBezTo>
                <a:cubicBezTo>
                  <a:pt x="2336" y="1881"/>
                  <a:pt x="2161" y="1959"/>
                  <a:pt x="2161" y="2498"/>
                </a:cubicBezTo>
                <a:cubicBezTo>
                  <a:pt x="2161" y="2666"/>
                  <a:pt x="2241" y="2896"/>
                  <a:pt x="2337" y="3006"/>
                </a:cubicBezTo>
                <a:cubicBezTo>
                  <a:pt x="2505" y="3201"/>
                  <a:pt x="2501" y="3210"/>
                  <a:pt x="2253" y="3309"/>
                </a:cubicBezTo>
                <a:cubicBezTo>
                  <a:pt x="1516" y="3602"/>
                  <a:pt x="841" y="4494"/>
                  <a:pt x="841" y="5176"/>
                </a:cubicBezTo>
                <a:cubicBezTo>
                  <a:pt x="841" y="5794"/>
                  <a:pt x="1192" y="6264"/>
                  <a:pt x="1946" y="6652"/>
                </a:cubicBezTo>
                <a:cubicBezTo>
                  <a:pt x="2568" y="6972"/>
                  <a:pt x="2570" y="6974"/>
                  <a:pt x="2416" y="7219"/>
                </a:cubicBezTo>
                <a:cubicBezTo>
                  <a:pt x="2294" y="7415"/>
                  <a:pt x="2208" y="7453"/>
                  <a:pt x="1996" y="7404"/>
                </a:cubicBezTo>
                <a:cubicBezTo>
                  <a:pt x="1665" y="7328"/>
                  <a:pt x="1086" y="7570"/>
                  <a:pt x="946" y="7843"/>
                </a:cubicBezTo>
                <a:cubicBezTo>
                  <a:pt x="780" y="8168"/>
                  <a:pt x="819" y="8715"/>
                  <a:pt x="1024" y="8909"/>
                </a:cubicBezTo>
                <a:cubicBezTo>
                  <a:pt x="1127" y="9006"/>
                  <a:pt x="1186" y="9164"/>
                  <a:pt x="1160" y="9269"/>
                </a:cubicBezTo>
                <a:cubicBezTo>
                  <a:pt x="1084" y="9574"/>
                  <a:pt x="1306" y="11171"/>
                  <a:pt x="1477" y="11548"/>
                </a:cubicBezTo>
                <a:cubicBezTo>
                  <a:pt x="1590" y="11798"/>
                  <a:pt x="1638" y="12186"/>
                  <a:pt x="1640" y="12900"/>
                </a:cubicBezTo>
                <a:cubicBezTo>
                  <a:pt x="1644" y="14028"/>
                  <a:pt x="1499" y="14430"/>
                  <a:pt x="985" y="14728"/>
                </a:cubicBezTo>
                <a:cubicBezTo>
                  <a:pt x="-81" y="15344"/>
                  <a:pt x="-359" y="18054"/>
                  <a:pt x="536" y="19107"/>
                </a:cubicBezTo>
                <a:cubicBezTo>
                  <a:pt x="792" y="19409"/>
                  <a:pt x="1620" y="19946"/>
                  <a:pt x="2195" y="20185"/>
                </a:cubicBezTo>
                <a:cubicBezTo>
                  <a:pt x="3986" y="20928"/>
                  <a:pt x="5462" y="21166"/>
                  <a:pt x="9083" y="21287"/>
                </a:cubicBezTo>
                <a:cubicBezTo>
                  <a:pt x="10454" y="21333"/>
                  <a:pt x="11604" y="21399"/>
                  <a:pt x="11637" y="21433"/>
                </a:cubicBezTo>
                <a:cubicBezTo>
                  <a:pt x="11751" y="21553"/>
                  <a:pt x="14229" y="21491"/>
                  <a:pt x="14999" y="21350"/>
                </a:cubicBezTo>
                <a:cubicBezTo>
                  <a:pt x="15425" y="21272"/>
                  <a:pt x="16381" y="21180"/>
                  <a:pt x="17125" y="21147"/>
                </a:cubicBezTo>
                <a:cubicBezTo>
                  <a:pt x="19409" y="21043"/>
                  <a:pt x="20067" y="20913"/>
                  <a:pt x="20206" y="20535"/>
                </a:cubicBezTo>
                <a:cubicBezTo>
                  <a:pt x="20239" y="20444"/>
                  <a:pt x="20314" y="20404"/>
                  <a:pt x="20377" y="20445"/>
                </a:cubicBezTo>
                <a:cubicBezTo>
                  <a:pt x="20447" y="20490"/>
                  <a:pt x="20463" y="20474"/>
                  <a:pt x="20420" y="20400"/>
                </a:cubicBezTo>
                <a:cubicBezTo>
                  <a:pt x="20380" y="20334"/>
                  <a:pt x="20420" y="20255"/>
                  <a:pt x="20513" y="20217"/>
                </a:cubicBezTo>
                <a:cubicBezTo>
                  <a:pt x="20603" y="20182"/>
                  <a:pt x="20787" y="19898"/>
                  <a:pt x="20922" y="19587"/>
                </a:cubicBezTo>
                <a:cubicBezTo>
                  <a:pt x="21116" y="19136"/>
                  <a:pt x="21215" y="18563"/>
                  <a:pt x="21225" y="17954"/>
                </a:cubicBezTo>
                <a:cubicBezTo>
                  <a:pt x="21241" y="16940"/>
                  <a:pt x="21008" y="15826"/>
                  <a:pt x="20560" y="15008"/>
                </a:cubicBezTo>
                <a:cubicBezTo>
                  <a:pt x="20355" y="14634"/>
                  <a:pt x="20092" y="14029"/>
                  <a:pt x="19976" y="13664"/>
                </a:cubicBezTo>
                <a:cubicBezTo>
                  <a:pt x="19752" y="12959"/>
                  <a:pt x="19751" y="12853"/>
                  <a:pt x="19978" y="11027"/>
                </a:cubicBezTo>
                <a:cubicBezTo>
                  <a:pt x="20101" y="10037"/>
                  <a:pt x="20100" y="9985"/>
                  <a:pt x="19891" y="9478"/>
                </a:cubicBezTo>
                <a:cubicBezTo>
                  <a:pt x="19711" y="9041"/>
                  <a:pt x="19679" y="8806"/>
                  <a:pt x="19704" y="8077"/>
                </a:cubicBezTo>
                <a:lnTo>
                  <a:pt x="19735" y="7203"/>
                </a:lnTo>
                <a:lnTo>
                  <a:pt x="19078" y="6841"/>
                </a:lnTo>
                <a:cubicBezTo>
                  <a:pt x="18717" y="6643"/>
                  <a:pt x="18331" y="6385"/>
                  <a:pt x="18220" y="6270"/>
                </a:cubicBezTo>
                <a:cubicBezTo>
                  <a:pt x="18021" y="6061"/>
                  <a:pt x="18021" y="6056"/>
                  <a:pt x="18201" y="5676"/>
                </a:cubicBezTo>
                <a:cubicBezTo>
                  <a:pt x="18301" y="5465"/>
                  <a:pt x="18509" y="5221"/>
                  <a:pt x="18664" y="5133"/>
                </a:cubicBezTo>
                <a:cubicBezTo>
                  <a:pt x="18967" y="4961"/>
                  <a:pt x="19185" y="4674"/>
                  <a:pt x="19090" y="4574"/>
                </a:cubicBezTo>
                <a:cubicBezTo>
                  <a:pt x="18902" y="4378"/>
                  <a:pt x="16833" y="3968"/>
                  <a:pt x="15309" y="3824"/>
                </a:cubicBezTo>
                <a:cubicBezTo>
                  <a:pt x="14391" y="3737"/>
                  <a:pt x="14019" y="3600"/>
                  <a:pt x="14142" y="3392"/>
                </a:cubicBezTo>
                <a:cubicBezTo>
                  <a:pt x="14179" y="3329"/>
                  <a:pt x="14095" y="3316"/>
                  <a:pt x="13914" y="3358"/>
                </a:cubicBezTo>
                <a:cubicBezTo>
                  <a:pt x="13676" y="3413"/>
                  <a:pt x="13599" y="3379"/>
                  <a:pt x="13467" y="3169"/>
                </a:cubicBezTo>
                <a:cubicBezTo>
                  <a:pt x="13379" y="3029"/>
                  <a:pt x="13307" y="2844"/>
                  <a:pt x="13307" y="2756"/>
                </a:cubicBezTo>
                <a:cubicBezTo>
                  <a:pt x="13307" y="2668"/>
                  <a:pt x="13195" y="2487"/>
                  <a:pt x="13057" y="2354"/>
                </a:cubicBezTo>
                <a:cubicBezTo>
                  <a:pt x="12918" y="2220"/>
                  <a:pt x="12826" y="2051"/>
                  <a:pt x="12850" y="1979"/>
                </a:cubicBezTo>
                <a:cubicBezTo>
                  <a:pt x="12875" y="1907"/>
                  <a:pt x="12834" y="1722"/>
                  <a:pt x="12759" y="1567"/>
                </a:cubicBezTo>
                <a:cubicBezTo>
                  <a:pt x="12642" y="1324"/>
                  <a:pt x="12573" y="1290"/>
                  <a:pt x="12265" y="1315"/>
                </a:cubicBezTo>
                <a:lnTo>
                  <a:pt x="11907" y="1343"/>
                </a:lnTo>
                <a:lnTo>
                  <a:pt x="11938" y="944"/>
                </a:lnTo>
                <a:cubicBezTo>
                  <a:pt x="11969" y="546"/>
                  <a:pt x="11968" y="546"/>
                  <a:pt x="11792" y="770"/>
                </a:cubicBezTo>
                <a:cubicBezTo>
                  <a:pt x="11643" y="960"/>
                  <a:pt x="11570" y="979"/>
                  <a:pt x="11310" y="900"/>
                </a:cubicBezTo>
                <a:cubicBezTo>
                  <a:pt x="11049" y="820"/>
                  <a:pt x="10974" y="840"/>
                  <a:pt x="10795" y="1040"/>
                </a:cubicBezTo>
                <a:cubicBezTo>
                  <a:pt x="10679" y="1169"/>
                  <a:pt x="10481" y="1302"/>
                  <a:pt x="10355" y="1335"/>
                </a:cubicBezTo>
                <a:cubicBezTo>
                  <a:pt x="10201" y="1375"/>
                  <a:pt x="10144" y="1445"/>
                  <a:pt x="10182" y="1548"/>
                </a:cubicBezTo>
                <a:cubicBezTo>
                  <a:pt x="10213" y="1632"/>
                  <a:pt x="10129" y="1872"/>
                  <a:pt x="9997" y="2081"/>
                </a:cubicBezTo>
                <a:cubicBezTo>
                  <a:pt x="9782" y="2421"/>
                  <a:pt x="9719" y="2457"/>
                  <a:pt x="9383" y="2437"/>
                </a:cubicBezTo>
                <a:cubicBezTo>
                  <a:pt x="9176" y="2425"/>
                  <a:pt x="8833" y="2376"/>
                  <a:pt x="8620" y="2329"/>
                </a:cubicBezTo>
                <a:cubicBezTo>
                  <a:pt x="8205" y="2237"/>
                  <a:pt x="8183" y="2167"/>
                  <a:pt x="8387" y="1636"/>
                </a:cubicBezTo>
                <a:cubicBezTo>
                  <a:pt x="8494" y="1358"/>
                  <a:pt x="8481" y="1274"/>
                  <a:pt x="8274" y="879"/>
                </a:cubicBezTo>
                <a:cubicBezTo>
                  <a:pt x="7918" y="200"/>
                  <a:pt x="7388" y="-47"/>
                  <a:pt x="6397" y="7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88" name="Group"/>
          <p:cNvGrpSpPr/>
          <p:nvPr/>
        </p:nvGrpSpPr>
        <p:grpSpPr>
          <a:xfrm>
            <a:off x="2959729" y="3760770"/>
            <a:ext cx="3187701" cy="622602"/>
            <a:chOff x="0" y="0"/>
            <a:chExt cx="3187700" cy="622601"/>
          </a:xfrm>
        </p:grpSpPr>
        <p:sp>
          <p:nvSpPr>
            <p:cNvPr id="386" name="“intractable”"/>
            <p:cNvSpPr txBox="1"/>
            <p:nvPr/>
          </p:nvSpPr>
          <p:spPr>
            <a:xfrm>
              <a:off x="808998" y="330501"/>
              <a:ext cx="1574801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58702" marR="58702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“intractable”</a:t>
              </a:r>
            </a:p>
          </p:txBody>
        </p:sp>
        <p:sp>
          <p:nvSpPr>
            <p:cNvPr id="387" name="Line"/>
            <p:cNvSpPr/>
            <p:nvPr/>
          </p:nvSpPr>
          <p:spPr>
            <a:xfrm rot="5400000">
              <a:off x="1434435" y="-1434436"/>
              <a:ext cx="318830" cy="318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75"/>
                    <a:pt x="10800" y="1060"/>
                  </a:cubicBezTo>
                  <a:lnTo>
                    <a:pt x="10800" y="9740"/>
                  </a:lnTo>
                  <a:cubicBezTo>
                    <a:pt x="10800" y="10325"/>
                    <a:pt x="15635" y="10800"/>
                    <a:pt x="21600" y="10800"/>
                  </a:cubicBezTo>
                  <a:cubicBezTo>
                    <a:pt x="15635" y="10800"/>
                    <a:pt x="10800" y="11275"/>
                    <a:pt x="10800" y="11860"/>
                  </a:cubicBezTo>
                  <a:lnTo>
                    <a:pt x="10800" y="20540"/>
                  </a:lnTo>
                  <a:cubicBezTo>
                    <a:pt x="10800" y="21125"/>
                    <a:pt x="5965" y="21600"/>
                    <a:pt x="0" y="21600"/>
                  </a:cubicBezTo>
                </a:path>
              </a:pathLst>
            </a:custGeom>
            <a:noFill/>
            <a:ln w="15875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7700">
                <a:lnSpc>
                  <a:spcPct val="100000"/>
                </a:lnSpc>
                <a:tabLst/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389" name="Picture 388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49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 animBg="1" advAuto="0"/>
      <p:bldP spid="385" grpId="0" animBg="1" advAuto="0"/>
      <p:bldP spid="388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92" name="Does P = NP?  [Cook 1971, Edmonds, Levin, Yablonski, Gödel] Is the decision problem as easy as the certification problem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Does P = NP?  </a:t>
            </a:r>
            <a:r>
              <a:rPr>
                <a:solidFill>
                  <a:srgbClr val="606060"/>
                </a:solidFill>
              </a:rPr>
              <a:t>[Cook 1971, Edmonds, Levin, Yablonski, Gödel]</a:t>
            </a:r>
            <a:br>
              <a:rPr>
                <a:solidFill>
                  <a:srgbClr val="606060"/>
                </a:solidFill>
              </a:rPr>
            </a:br>
            <a:r>
              <a:rPr>
                <a:solidFill>
                  <a:srgbClr val="000000"/>
                </a:solidFill>
              </a:rPr>
              <a:t>Is the decision problem as easy as the certification problem?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If yes…  </a:t>
            </a:r>
            <a:r>
              <a:rPr>
                <a:solidFill>
                  <a:srgbClr val="000000"/>
                </a:solidFill>
              </a:rPr>
              <a:t>Efficient algorithms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Factor</a:t>
            </a:r>
            <a:r>
              <a:rPr>
                <a:solidFill>
                  <a:srgbClr val="000000"/>
                </a:solidFill>
              </a:rPr>
              <a:t>,  …</a:t>
            </a:r>
          </a:p>
          <a:p>
            <a:r>
              <a:t>If no…  </a:t>
            </a:r>
            <a:r>
              <a:rPr>
                <a:solidFill>
                  <a:srgbClr val="000000"/>
                </a:solidFill>
              </a:rPr>
              <a:t>No efficient algorithms possible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…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Consensus opinion.   </a:t>
            </a:r>
            <a:r>
              <a:rPr>
                <a:solidFill>
                  <a:srgbClr val="000000"/>
                </a:solidFill>
              </a:rPr>
              <a:t>Probably no.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7038903" y="2976332"/>
            <a:ext cx="3796011" cy="3242151"/>
            <a:chOff x="0" y="0"/>
            <a:chExt cx="3796010" cy="3242149"/>
          </a:xfrm>
        </p:grpSpPr>
        <p:sp>
          <p:nvSpPr>
            <p:cNvPr id="39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4" name="EXP"/>
            <p:cNvSpPr txBox="1"/>
            <p:nvPr/>
          </p:nvSpPr>
          <p:spPr>
            <a:xfrm>
              <a:off x="103847" y="764803"/>
              <a:ext cx="71175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395" name="Oval"/>
            <p:cNvSpPr/>
            <p:nvPr/>
          </p:nvSpPr>
          <p:spPr>
            <a:xfrm>
              <a:off x="657479" y="497279"/>
              <a:ext cx="2478573" cy="1894698"/>
            </a:xfrm>
            <a:prstGeom prst="ellipse">
              <a:avLst/>
            </a:prstGeom>
            <a:solidFill>
              <a:srgbClr val="A7A7A7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6" name="NP"/>
            <p:cNvSpPr txBox="1"/>
            <p:nvPr/>
          </p:nvSpPr>
          <p:spPr>
            <a:xfrm>
              <a:off x="1611971" y="720961"/>
              <a:ext cx="600106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NP</a:t>
              </a:r>
            </a:p>
          </p:txBody>
        </p:sp>
        <p:grpSp>
          <p:nvGrpSpPr>
            <p:cNvPr id="399" name="Group"/>
            <p:cNvGrpSpPr/>
            <p:nvPr/>
          </p:nvGrpSpPr>
          <p:grpSpPr>
            <a:xfrm>
              <a:off x="895660" y="1048063"/>
              <a:ext cx="558238" cy="698710"/>
              <a:chOff x="0" y="0"/>
              <a:chExt cx="558237" cy="698708"/>
            </a:xfrm>
          </p:grpSpPr>
          <p:sp>
            <p:nvSpPr>
              <p:cNvPr id="397" name="Oval"/>
              <p:cNvSpPr/>
              <p:nvPr/>
            </p:nvSpPr>
            <p:spPr>
              <a:xfrm>
                <a:off x="0" y="0"/>
                <a:ext cx="558238" cy="698709"/>
              </a:xfrm>
              <a:prstGeom prst="ellipse">
                <a:avLst/>
              </a:prstGeom>
              <a:solidFill>
                <a:srgbClr val="CBCBCB"/>
              </a:solidFill>
              <a:ln w="6350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8" name="P"/>
              <p:cNvSpPr txBox="1"/>
              <p:nvPr/>
            </p:nvSpPr>
            <p:spPr>
              <a:xfrm>
                <a:off x="83735" y="149301"/>
                <a:ext cx="390767" cy="4071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marL="56816" marR="56816">
                  <a:defRPr b="1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P</a:t>
                </a:r>
              </a:p>
            </p:txBody>
          </p:sp>
        </p:grpSp>
        <p:sp>
          <p:nvSpPr>
            <p:cNvPr id="400" name="If  P ≠ NP"/>
            <p:cNvSpPr txBox="1"/>
            <p:nvPr/>
          </p:nvSpPr>
          <p:spPr>
            <a:xfrm>
              <a:off x="1034598" y="2923481"/>
              <a:ext cx="1479329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>
                <a:defRPr>
                  <a:solidFill>
                    <a:srgbClr val="8D3124"/>
                  </a:solidFill>
                  <a:uFillTx/>
                </a:defRPr>
              </a:pPr>
              <a:r>
                <a:rPr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rPr>
                <a:t>If  P ≠ NP</a:t>
              </a:r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1909397" y="2967284"/>
            <a:ext cx="3796011" cy="3251199"/>
            <a:chOff x="0" y="0"/>
            <a:chExt cx="3796010" cy="3251198"/>
          </a:xfrm>
        </p:grpSpPr>
        <p:sp>
          <p:nvSpPr>
            <p:cNvPr id="402" name="If  P = NP"/>
            <p:cNvSpPr txBox="1"/>
            <p:nvPr/>
          </p:nvSpPr>
          <p:spPr>
            <a:xfrm>
              <a:off x="1113063" y="2932530"/>
              <a:ext cx="1465373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If  P = NP</a:t>
              </a:r>
            </a:p>
          </p:txBody>
        </p:sp>
        <p:sp>
          <p:nvSpPr>
            <p:cNvPr id="40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4" name="EXP"/>
            <p:cNvSpPr txBox="1"/>
            <p:nvPr/>
          </p:nvSpPr>
          <p:spPr>
            <a:xfrm>
              <a:off x="127713" y="786551"/>
              <a:ext cx="697797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405" name="Oval"/>
            <p:cNvSpPr/>
            <p:nvPr/>
          </p:nvSpPr>
          <p:spPr>
            <a:xfrm>
              <a:off x="654999" y="503180"/>
              <a:ext cx="2478573" cy="1891550"/>
            </a:xfrm>
            <a:prstGeom prst="ellipse">
              <a:avLst/>
            </a:prstGeom>
            <a:solidFill>
              <a:srgbClr val="CBCBCB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6" name="P = NP"/>
            <p:cNvSpPr txBox="1"/>
            <p:nvPr/>
          </p:nvSpPr>
          <p:spPr>
            <a:xfrm>
              <a:off x="1022906" y="1395537"/>
              <a:ext cx="177240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P = NP</a:t>
              </a:r>
            </a:p>
          </p:txBody>
        </p:sp>
      </p:grp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pic>
        <p:nvPicPr>
          <p:cNvPr id="409" name="Picture 408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060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build="p" animBg="1" advAuto="0"/>
      <p:bldP spid="401" grpId="0" animBg="1" advAuto="0"/>
      <p:bldP spid="407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29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grpSp>
        <p:nvGrpSpPr>
          <p:cNvPr id="433" name="Group"/>
          <p:cNvGrpSpPr/>
          <p:nvPr/>
        </p:nvGrpSpPr>
        <p:grpSpPr>
          <a:xfrm>
            <a:off x="1204086" y="2184400"/>
            <a:ext cx="10798945" cy="2667000"/>
            <a:chOff x="0" y="0"/>
            <a:chExt cx="10798944" cy="2667000"/>
          </a:xfrm>
        </p:grpSpPr>
        <p:sp>
          <p:nvSpPr>
            <p:cNvPr id="431" name="“ I conjecture that there is no good algorithm for the traveling salesman…"/>
            <p:cNvSpPr/>
            <p:nvPr/>
          </p:nvSpPr>
          <p:spPr>
            <a:xfrm>
              <a:off x="0" y="0"/>
              <a:ext cx="9499600" cy="2667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 conjecture that there is no good algorithm for the traveling salesman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problem. My reasons are the same as for any mathematical conjecture:  (i) It is a legitimate mathematical possibility and (ii) I do not know.”  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Jack Edmonds 1966</a:t>
              </a:r>
            </a:p>
          </p:txBody>
        </p:sp>
        <p:pic>
          <p:nvPicPr>
            <p:cNvPr id="432" name="edmonds.jpg" descr="edmonds.jpg"/>
            <p:cNvPicPr>
              <a:picLocks noChangeAspect="1"/>
            </p:cNvPicPr>
            <p:nvPr/>
          </p:nvPicPr>
          <p:blipFill>
            <a:blip r:embed="rId2"/>
            <a:srcRect l="2766" t="1168" r="4826" b="28679"/>
            <a:stretch>
              <a:fillRect/>
            </a:stretch>
          </p:blipFill>
          <p:spPr>
            <a:xfrm>
              <a:off x="9768259" y="677664"/>
              <a:ext cx="1030686" cy="1235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95" extrusionOk="0">
                  <a:moveTo>
                    <a:pt x="5147" y="0"/>
                  </a:moveTo>
                  <a:cubicBezTo>
                    <a:pt x="3668" y="0"/>
                    <a:pt x="2919" y="-1"/>
                    <a:pt x="2129" y="209"/>
                  </a:cubicBezTo>
                  <a:cubicBezTo>
                    <a:pt x="1257" y="473"/>
                    <a:pt x="567" y="1049"/>
                    <a:pt x="249" y="1776"/>
                  </a:cubicBezTo>
                  <a:cubicBezTo>
                    <a:pt x="-3" y="2441"/>
                    <a:pt x="0" y="3063"/>
                    <a:pt x="0" y="4294"/>
                  </a:cubicBezTo>
                  <a:lnTo>
                    <a:pt x="0" y="17281"/>
                  </a:lnTo>
                  <a:cubicBezTo>
                    <a:pt x="0" y="18532"/>
                    <a:pt x="-3" y="19155"/>
                    <a:pt x="249" y="19820"/>
                  </a:cubicBezTo>
                  <a:cubicBezTo>
                    <a:pt x="567" y="20547"/>
                    <a:pt x="1257" y="21123"/>
                    <a:pt x="2129" y="21387"/>
                  </a:cubicBezTo>
                  <a:cubicBezTo>
                    <a:pt x="2925" y="21598"/>
                    <a:pt x="3670" y="21596"/>
                    <a:pt x="5147" y="21596"/>
                  </a:cubicBezTo>
                  <a:lnTo>
                    <a:pt x="16422" y="21596"/>
                  </a:lnTo>
                  <a:cubicBezTo>
                    <a:pt x="17921" y="21596"/>
                    <a:pt x="18669" y="21598"/>
                    <a:pt x="19465" y="21387"/>
                  </a:cubicBezTo>
                  <a:cubicBezTo>
                    <a:pt x="20337" y="21123"/>
                    <a:pt x="21027" y="20547"/>
                    <a:pt x="21345" y="19820"/>
                  </a:cubicBezTo>
                  <a:cubicBezTo>
                    <a:pt x="21597" y="19155"/>
                    <a:pt x="21594" y="18533"/>
                    <a:pt x="21594" y="17302"/>
                  </a:cubicBezTo>
                  <a:lnTo>
                    <a:pt x="21594" y="4315"/>
                  </a:lnTo>
                  <a:cubicBezTo>
                    <a:pt x="21594" y="3064"/>
                    <a:pt x="21597" y="2441"/>
                    <a:pt x="21345" y="1776"/>
                  </a:cubicBezTo>
                  <a:cubicBezTo>
                    <a:pt x="21027" y="1049"/>
                    <a:pt x="20337" y="473"/>
                    <a:pt x="19465" y="209"/>
                  </a:cubicBezTo>
                  <a:cubicBezTo>
                    <a:pt x="18669" y="-2"/>
                    <a:pt x="17924" y="0"/>
                    <a:pt x="16447" y="0"/>
                  </a:cubicBezTo>
                  <a:lnTo>
                    <a:pt x="5172" y="0"/>
                  </a:lnTo>
                  <a:lnTo>
                    <a:pt x="5147" y="0"/>
                  </a:lnTo>
                  <a:close/>
                </a:path>
              </a:pathLst>
            </a:custGeom>
            <a:ln w="12700" cap="flat">
              <a:noFill/>
              <a:round/>
            </a:ln>
            <a:effectLst/>
          </p:spPr>
        </p:pic>
      </p:grpSp>
      <p:grpSp>
        <p:nvGrpSpPr>
          <p:cNvPr id="436" name="Group"/>
          <p:cNvGrpSpPr/>
          <p:nvPr/>
        </p:nvGrpSpPr>
        <p:grpSpPr>
          <a:xfrm>
            <a:off x="1206500" y="5194300"/>
            <a:ext cx="10885120" cy="3149600"/>
            <a:chOff x="0" y="0"/>
            <a:chExt cx="10885119" cy="3149600"/>
          </a:xfrm>
        </p:grpSpPr>
        <p:sp>
          <p:nvSpPr>
            <p:cNvPr id="434" name="“ In my view, there is no way to even make intelligent guesses about the…"/>
            <p:cNvSpPr/>
            <p:nvPr/>
          </p:nvSpPr>
          <p:spPr>
            <a:xfrm>
              <a:off x="0" y="0"/>
              <a:ext cx="9499600" cy="3149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view, there is no way to even make intelligent guesses about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answer to any of these questions. If I had to bet now, I would bet that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 is not equal to NP. I estimate the half-life of this problem at 25–50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more years, but I wouldn’t bet on it being solved before 2100.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Bob Tarjan (2002)</a:t>
              </a:r>
            </a:p>
          </p:txBody>
        </p:sp>
        <p:pic>
          <p:nvPicPr>
            <p:cNvPr id="435" name="Image" descr="Image"/>
            <p:cNvPicPr>
              <a:picLocks noChangeAspect="1"/>
            </p:cNvPicPr>
            <p:nvPr/>
          </p:nvPicPr>
          <p:blipFill>
            <a:blip r:embed="rId3"/>
            <a:srcRect r="16" b="8680"/>
            <a:stretch>
              <a:fillRect/>
            </a:stretch>
          </p:blipFill>
          <p:spPr>
            <a:xfrm>
              <a:off x="9856022" y="872926"/>
              <a:ext cx="1029098" cy="140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4" y="0"/>
                  </a:moveTo>
                  <a:cubicBezTo>
                    <a:pt x="4356" y="0"/>
                    <a:pt x="3464" y="2"/>
                    <a:pt x="2524" y="220"/>
                  </a:cubicBezTo>
                  <a:cubicBezTo>
                    <a:pt x="1490" y="496"/>
                    <a:pt x="676" y="1092"/>
                    <a:pt x="300" y="1850"/>
                  </a:cubicBezTo>
                  <a:cubicBezTo>
                    <a:pt x="0" y="2543"/>
                    <a:pt x="0" y="3198"/>
                    <a:pt x="0" y="4482"/>
                  </a:cubicBezTo>
                  <a:lnTo>
                    <a:pt x="0" y="17099"/>
                  </a:lnTo>
                  <a:cubicBezTo>
                    <a:pt x="0" y="18404"/>
                    <a:pt x="0" y="19051"/>
                    <a:pt x="300" y="19744"/>
                  </a:cubicBezTo>
                  <a:cubicBezTo>
                    <a:pt x="676" y="20502"/>
                    <a:pt x="1490" y="21104"/>
                    <a:pt x="2524" y="21380"/>
                  </a:cubicBezTo>
                  <a:cubicBezTo>
                    <a:pt x="3469" y="21600"/>
                    <a:pt x="4362" y="21600"/>
                    <a:pt x="6114" y="21600"/>
                  </a:cubicBezTo>
                  <a:lnTo>
                    <a:pt x="15461" y="21600"/>
                  </a:lnTo>
                  <a:cubicBezTo>
                    <a:pt x="17240" y="21600"/>
                    <a:pt x="18131" y="21600"/>
                    <a:pt x="19076" y="21380"/>
                  </a:cubicBezTo>
                  <a:cubicBezTo>
                    <a:pt x="20110" y="21104"/>
                    <a:pt x="20924" y="20502"/>
                    <a:pt x="21300" y="19744"/>
                  </a:cubicBezTo>
                  <a:cubicBezTo>
                    <a:pt x="21600" y="19051"/>
                    <a:pt x="21600" y="18402"/>
                    <a:pt x="21600" y="17118"/>
                  </a:cubicBezTo>
                  <a:lnTo>
                    <a:pt x="21600" y="4501"/>
                  </a:lnTo>
                  <a:cubicBezTo>
                    <a:pt x="21600" y="3196"/>
                    <a:pt x="21600" y="2543"/>
                    <a:pt x="21300" y="1850"/>
                  </a:cubicBezTo>
                  <a:cubicBezTo>
                    <a:pt x="20924" y="1092"/>
                    <a:pt x="20110" y="496"/>
                    <a:pt x="19076" y="220"/>
                  </a:cubicBezTo>
                  <a:cubicBezTo>
                    <a:pt x="18131" y="0"/>
                    <a:pt x="17246" y="0"/>
                    <a:pt x="15494" y="0"/>
                  </a:cubicBezTo>
                  <a:lnTo>
                    <a:pt x="611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437" name="Picture 43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958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 advAuto="0"/>
      <p:bldP spid="436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40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grpSp>
        <p:nvGrpSpPr>
          <p:cNvPr id="444" name="Group"/>
          <p:cNvGrpSpPr/>
          <p:nvPr/>
        </p:nvGrpSpPr>
        <p:grpSpPr>
          <a:xfrm>
            <a:off x="1206500" y="3149600"/>
            <a:ext cx="10884981" cy="4191001"/>
            <a:chOff x="0" y="0"/>
            <a:chExt cx="10884980" cy="4191000"/>
          </a:xfrm>
        </p:grpSpPr>
        <p:sp>
          <p:nvSpPr>
            <p:cNvPr id="442" name="“ We seem to be missing even the most basic understanding of the…"/>
            <p:cNvSpPr/>
            <p:nvPr/>
          </p:nvSpPr>
          <p:spPr>
            <a:xfrm>
              <a:off x="0" y="0"/>
              <a:ext cx="9499600" cy="4191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We seem to be missing even the most basic understanding of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nature of its difficulty…. All approaches tried so far probably </a:t>
              </a:r>
              <a:r>
                <a:rPr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(</a:t>
              </a: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in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some cases, provably) have failed. In this sense P =NP is different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from many other major mathematical problems on which a gradual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progress was being constantly done (sometimes for centuries)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whereupon they yielded, either completely or partially.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Alexander Razborov (2002)</a:t>
              </a:r>
            </a:p>
          </p:txBody>
        </p:sp>
        <p:pic>
          <p:nvPicPr>
            <p:cNvPr id="443" name="Image" descr="Image"/>
            <p:cNvPicPr>
              <a:picLocks noChangeAspect="1"/>
            </p:cNvPicPr>
            <p:nvPr/>
          </p:nvPicPr>
          <p:blipFill>
            <a:blip r:embed="rId3"/>
            <a:srcRect b="4081"/>
            <a:stretch>
              <a:fillRect/>
            </a:stretch>
          </p:blipFill>
          <p:spPr>
            <a:xfrm>
              <a:off x="9856022" y="1351756"/>
              <a:ext cx="1028959" cy="148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8" extrusionOk="0">
                  <a:moveTo>
                    <a:pt x="6854" y="0"/>
                  </a:moveTo>
                  <a:cubicBezTo>
                    <a:pt x="4880" y="0"/>
                    <a:pt x="3885" y="-1"/>
                    <a:pt x="2832" y="230"/>
                  </a:cubicBezTo>
                  <a:cubicBezTo>
                    <a:pt x="1672" y="522"/>
                    <a:pt x="755" y="1157"/>
                    <a:pt x="333" y="1959"/>
                  </a:cubicBezTo>
                  <a:cubicBezTo>
                    <a:pt x="-3" y="2692"/>
                    <a:pt x="0" y="3383"/>
                    <a:pt x="0" y="4742"/>
                  </a:cubicBezTo>
                  <a:lnTo>
                    <a:pt x="0" y="16832"/>
                  </a:lnTo>
                  <a:cubicBezTo>
                    <a:pt x="0" y="18213"/>
                    <a:pt x="-3" y="18906"/>
                    <a:pt x="333" y="19639"/>
                  </a:cubicBezTo>
                  <a:cubicBezTo>
                    <a:pt x="755" y="20441"/>
                    <a:pt x="1672" y="21070"/>
                    <a:pt x="2832" y="21362"/>
                  </a:cubicBezTo>
                  <a:cubicBezTo>
                    <a:pt x="3891" y="21594"/>
                    <a:pt x="4890" y="21598"/>
                    <a:pt x="6854" y="21598"/>
                  </a:cubicBezTo>
                  <a:lnTo>
                    <a:pt x="14709" y="21598"/>
                  </a:lnTo>
                  <a:cubicBezTo>
                    <a:pt x="16704" y="21598"/>
                    <a:pt x="17706" y="21594"/>
                    <a:pt x="18765" y="21362"/>
                  </a:cubicBezTo>
                  <a:cubicBezTo>
                    <a:pt x="19925" y="21070"/>
                    <a:pt x="20834" y="20441"/>
                    <a:pt x="21256" y="19639"/>
                  </a:cubicBezTo>
                  <a:cubicBezTo>
                    <a:pt x="21591" y="18906"/>
                    <a:pt x="21597" y="18214"/>
                    <a:pt x="21597" y="16855"/>
                  </a:cubicBezTo>
                  <a:lnTo>
                    <a:pt x="21597" y="4760"/>
                  </a:lnTo>
                  <a:cubicBezTo>
                    <a:pt x="21597" y="3380"/>
                    <a:pt x="21591" y="2692"/>
                    <a:pt x="21256" y="1959"/>
                  </a:cubicBezTo>
                  <a:cubicBezTo>
                    <a:pt x="20834" y="1157"/>
                    <a:pt x="19925" y="522"/>
                    <a:pt x="18765" y="230"/>
                  </a:cubicBezTo>
                  <a:cubicBezTo>
                    <a:pt x="17706" y="-2"/>
                    <a:pt x="16707" y="0"/>
                    <a:pt x="14742" y="0"/>
                  </a:cubicBezTo>
                  <a:lnTo>
                    <a:pt x="685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445" name="Picture 44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9791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50" name="P =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grpSp>
        <p:nvGrpSpPr>
          <p:cNvPr id="454" name="Group"/>
          <p:cNvGrpSpPr/>
          <p:nvPr/>
        </p:nvGrpSpPr>
        <p:grpSpPr>
          <a:xfrm>
            <a:off x="1193800" y="2260600"/>
            <a:ext cx="11123982" cy="3647404"/>
            <a:chOff x="0" y="0"/>
            <a:chExt cx="11123981" cy="3647403"/>
          </a:xfrm>
        </p:grpSpPr>
        <p:sp>
          <p:nvSpPr>
            <p:cNvPr id="452" name="“  I think that in this respect I am on the loony fringe of the mathematical…"/>
            <p:cNvSpPr/>
            <p:nvPr/>
          </p:nvSpPr>
          <p:spPr>
            <a:xfrm>
              <a:off x="0" y="0"/>
              <a:ext cx="9499600" cy="3647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 I think that in this respect I am on the loony fringe of the mathematical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community: I think (not too strongly!) that P=NP and this will be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proved within twenty years. Some years ago, Charles Read and I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worked on it quite bit, and we even had a celebratory dinner in a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good restaurant before we found an absolutely fatal mistake. ”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</a:t>
              </a:r>
              <a:r>
                <a:t>     —   Béla Bollobás (2002)</a:t>
              </a:r>
            </a:p>
          </p:txBody>
        </p:sp>
        <p:pic>
          <p:nvPicPr>
            <p:cNvPr id="453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859757" y="1136963"/>
              <a:ext cx="1264225" cy="137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9" y="0"/>
                  </a:moveTo>
                  <a:cubicBezTo>
                    <a:pt x="3498" y="0"/>
                    <a:pt x="2771" y="2"/>
                    <a:pt x="2007" y="225"/>
                  </a:cubicBezTo>
                  <a:cubicBezTo>
                    <a:pt x="1165" y="507"/>
                    <a:pt x="503" y="1116"/>
                    <a:pt x="197" y="1891"/>
                  </a:cubicBezTo>
                  <a:cubicBezTo>
                    <a:pt x="86" y="2211"/>
                    <a:pt x="33" y="2535"/>
                    <a:pt x="0" y="2902"/>
                  </a:cubicBezTo>
                  <a:lnTo>
                    <a:pt x="0" y="18692"/>
                  </a:lnTo>
                  <a:cubicBezTo>
                    <a:pt x="33" y="19061"/>
                    <a:pt x="86" y="19388"/>
                    <a:pt x="197" y="19709"/>
                  </a:cubicBezTo>
                  <a:cubicBezTo>
                    <a:pt x="503" y="20484"/>
                    <a:pt x="1165" y="21093"/>
                    <a:pt x="2007" y="21375"/>
                  </a:cubicBezTo>
                  <a:cubicBezTo>
                    <a:pt x="2776" y="21600"/>
                    <a:pt x="3503" y="21600"/>
                    <a:pt x="4929" y="21600"/>
                  </a:cubicBezTo>
                  <a:lnTo>
                    <a:pt x="16651" y="21600"/>
                  </a:lnTo>
                  <a:cubicBezTo>
                    <a:pt x="18099" y="21600"/>
                    <a:pt x="18824" y="21600"/>
                    <a:pt x="19593" y="21375"/>
                  </a:cubicBezTo>
                  <a:cubicBezTo>
                    <a:pt x="20435" y="21093"/>
                    <a:pt x="21097" y="20484"/>
                    <a:pt x="21403" y="19709"/>
                  </a:cubicBezTo>
                  <a:cubicBezTo>
                    <a:pt x="21514" y="19389"/>
                    <a:pt x="21567" y="19065"/>
                    <a:pt x="21600" y="18698"/>
                  </a:cubicBezTo>
                  <a:lnTo>
                    <a:pt x="21600" y="2908"/>
                  </a:lnTo>
                  <a:cubicBezTo>
                    <a:pt x="21567" y="2539"/>
                    <a:pt x="21514" y="2212"/>
                    <a:pt x="21403" y="1891"/>
                  </a:cubicBezTo>
                  <a:cubicBezTo>
                    <a:pt x="21097" y="1116"/>
                    <a:pt x="20435" y="507"/>
                    <a:pt x="19593" y="225"/>
                  </a:cubicBezTo>
                  <a:cubicBezTo>
                    <a:pt x="18824" y="0"/>
                    <a:pt x="18097" y="0"/>
                    <a:pt x="16671" y="0"/>
                  </a:cubicBezTo>
                  <a:lnTo>
                    <a:pt x="4929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457" name="Group"/>
          <p:cNvGrpSpPr/>
          <p:nvPr/>
        </p:nvGrpSpPr>
        <p:grpSpPr>
          <a:xfrm>
            <a:off x="1231900" y="6464300"/>
            <a:ext cx="11322391" cy="2552700"/>
            <a:chOff x="0" y="0"/>
            <a:chExt cx="11322390" cy="2552700"/>
          </a:xfrm>
        </p:grpSpPr>
        <p:sp>
          <p:nvSpPr>
            <p:cNvPr id="455" name="“ In my opinion this shouldn’t really be a hard problem; it’s just…"/>
            <p:cNvSpPr/>
            <p:nvPr/>
          </p:nvSpPr>
          <p:spPr>
            <a:xfrm>
              <a:off x="0" y="0"/>
              <a:ext cx="9499600" cy="25527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opinion this shouldn’t really be a hard problem; it’s just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that we came late to this theory, and haven’t yet developed any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techniques for proving computations to be hard.  Eventually, it will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just be a footnote in the books. ” </a:t>
              </a:r>
              <a:r>
                <a:t>     —   John Conway</a:t>
              </a:r>
            </a:p>
          </p:txBody>
        </p:sp>
        <p:pic>
          <p:nvPicPr>
            <p:cNvPr id="456" name="Image" descr="Image"/>
            <p:cNvPicPr>
              <a:picLocks noChangeAspect="1"/>
            </p:cNvPicPr>
            <p:nvPr/>
          </p:nvPicPr>
          <p:blipFill>
            <a:blip r:embed="rId3"/>
            <a:srcRect r="13095" b="6"/>
            <a:stretch>
              <a:fillRect/>
            </a:stretch>
          </p:blipFill>
          <p:spPr>
            <a:xfrm>
              <a:off x="9827362" y="559549"/>
              <a:ext cx="1495029" cy="143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4477" y="0"/>
                  </a:moveTo>
                  <a:cubicBezTo>
                    <a:pt x="3188" y="0"/>
                    <a:pt x="2540" y="-1"/>
                    <a:pt x="1851" y="227"/>
                  </a:cubicBezTo>
                  <a:cubicBezTo>
                    <a:pt x="1094" y="514"/>
                    <a:pt x="493" y="1141"/>
                    <a:pt x="217" y="1931"/>
                  </a:cubicBezTo>
                  <a:cubicBezTo>
                    <a:pt x="-2" y="2653"/>
                    <a:pt x="0" y="3331"/>
                    <a:pt x="0" y="4669"/>
                  </a:cubicBezTo>
                  <a:lnTo>
                    <a:pt x="0" y="16909"/>
                  </a:lnTo>
                  <a:cubicBezTo>
                    <a:pt x="0" y="18268"/>
                    <a:pt x="-2" y="18949"/>
                    <a:pt x="217" y="19671"/>
                  </a:cubicBezTo>
                  <a:cubicBezTo>
                    <a:pt x="493" y="20461"/>
                    <a:pt x="1094" y="21082"/>
                    <a:pt x="1851" y="21369"/>
                  </a:cubicBezTo>
                  <a:cubicBezTo>
                    <a:pt x="2544" y="21598"/>
                    <a:pt x="3193" y="21596"/>
                    <a:pt x="4477" y="21596"/>
                  </a:cubicBezTo>
                  <a:lnTo>
                    <a:pt x="17102" y="21596"/>
                  </a:lnTo>
                  <a:cubicBezTo>
                    <a:pt x="18405" y="21596"/>
                    <a:pt x="19058" y="21598"/>
                    <a:pt x="19750" y="21369"/>
                  </a:cubicBezTo>
                  <a:cubicBezTo>
                    <a:pt x="20508" y="21082"/>
                    <a:pt x="21103" y="20461"/>
                    <a:pt x="21379" y="19671"/>
                  </a:cubicBezTo>
                  <a:cubicBezTo>
                    <a:pt x="21598" y="18949"/>
                    <a:pt x="21596" y="18265"/>
                    <a:pt x="21596" y="16927"/>
                  </a:cubicBezTo>
                  <a:lnTo>
                    <a:pt x="21596" y="4687"/>
                  </a:lnTo>
                  <a:cubicBezTo>
                    <a:pt x="21596" y="3328"/>
                    <a:pt x="21598" y="2653"/>
                    <a:pt x="21379" y="1931"/>
                  </a:cubicBezTo>
                  <a:cubicBezTo>
                    <a:pt x="21103" y="1141"/>
                    <a:pt x="20508" y="514"/>
                    <a:pt x="19750" y="227"/>
                  </a:cubicBezTo>
                  <a:cubicBezTo>
                    <a:pt x="19058" y="-2"/>
                    <a:pt x="18403" y="0"/>
                    <a:pt x="17119" y="0"/>
                  </a:cubicBezTo>
                  <a:lnTo>
                    <a:pt x="447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458" name="Picture 457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39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 advAuto="0"/>
      <p:bldP spid="457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Other 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possible outcomes</a:t>
            </a:r>
          </a:p>
        </p:txBody>
      </p:sp>
      <p:sp>
        <p:nvSpPr>
          <p:cNvPr id="461" name="P = NP, but only Ω(n100)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only </a:t>
            </a:r>
            <a:r>
              <a:rPr>
                <a:latin typeface="Times"/>
                <a:ea typeface="Times"/>
                <a:cs typeface="Times"/>
                <a:sym typeface="Times"/>
              </a:rPr>
              <a:t>Ω(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100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log*</a:t>
            </a:r>
            <a:r>
              <a:rPr i="1" baseline="444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is independent (of ZFC axiomatic set theory).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grpSp>
        <p:nvGrpSpPr>
          <p:cNvPr id="465" name="Group"/>
          <p:cNvGrpSpPr/>
          <p:nvPr/>
        </p:nvGrpSpPr>
        <p:grpSpPr>
          <a:xfrm>
            <a:off x="1219200" y="4914900"/>
            <a:ext cx="10948482" cy="3648036"/>
            <a:chOff x="0" y="0"/>
            <a:chExt cx="10948481" cy="3648035"/>
          </a:xfrm>
        </p:grpSpPr>
        <p:sp>
          <p:nvSpPr>
            <p:cNvPr id="463" name="“ It will be solved by either 2048 or 4096. I am currently somewhat…"/>
            <p:cNvSpPr/>
            <p:nvPr/>
          </p:nvSpPr>
          <p:spPr>
            <a:xfrm>
              <a:off x="0" y="0"/>
              <a:ext cx="9499600" cy="3648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It will be solved by either 2048 or 4096. I am currently somewhat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pessimistic. The outcome will be the truly worst case scenario: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namely that someone will prove P = NP because there are only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finitely many obstructions to the opposite hypothesis; hence there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exists a polynomial time solution to SAT but we will never know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its complexity! ” </a:t>
              </a:r>
              <a:r>
                <a:t>     —   Donald Knuth</a:t>
              </a:r>
            </a:p>
          </p:txBody>
        </p:sp>
        <p:pic>
          <p:nvPicPr>
            <p:cNvPr id="464" name="Image" descr="Image"/>
            <p:cNvPicPr>
              <a:picLocks noChangeAspect="1"/>
            </p:cNvPicPr>
            <p:nvPr/>
          </p:nvPicPr>
          <p:blipFill>
            <a:blip r:embed="rId3"/>
            <a:srcRect l="11" r="11"/>
            <a:stretch>
              <a:fillRect/>
            </a:stretch>
          </p:blipFill>
          <p:spPr>
            <a:xfrm>
              <a:off x="9734044" y="971918"/>
              <a:ext cx="1214438" cy="143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87" y="0"/>
                  </a:moveTo>
                  <a:cubicBezTo>
                    <a:pt x="3197" y="0"/>
                    <a:pt x="2441" y="2"/>
                    <a:pt x="1645" y="215"/>
                  </a:cubicBezTo>
                  <a:cubicBezTo>
                    <a:pt x="942" y="431"/>
                    <a:pt x="368" y="852"/>
                    <a:pt x="0" y="1390"/>
                  </a:cubicBezTo>
                  <a:lnTo>
                    <a:pt x="0" y="20204"/>
                  </a:lnTo>
                  <a:cubicBezTo>
                    <a:pt x="368" y="20743"/>
                    <a:pt x="942" y="21169"/>
                    <a:pt x="1645" y="21385"/>
                  </a:cubicBezTo>
                  <a:cubicBezTo>
                    <a:pt x="2446" y="21600"/>
                    <a:pt x="3202" y="21600"/>
                    <a:pt x="4687" y="21600"/>
                  </a:cubicBezTo>
                  <a:lnTo>
                    <a:pt x="16892" y="21600"/>
                  </a:lnTo>
                  <a:cubicBezTo>
                    <a:pt x="18400" y="21600"/>
                    <a:pt x="19154" y="21600"/>
                    <a:pt x="19955" y="21385"/>
                  </a:cubicBezTo>
                  <a:cubicBezTo>
                    <a:pt x="20658" y="21169"/>
                    <a:pt x="21232" y="20743"/>
                    <a:pt x="21600" y="20204"/>
                  </a:cubicBezTo>
                  <a:lnTo>
                    <a:pt x="21600" y="1390"/>
                  </a:lnTo>
                  <a:cubicBezTo>
                    <a:pt x="21232" y="852"/>
                    <a:pt x="20658" y="431"/>
                    <a:pt x="19955" y="215"/>
                  </a:cubicBezTo>
                  <a:cubicBezTo>
                    <a:pt x="19154" y="0"/>
                    <a:pt x="18398" y="0"/>
                    <a:pt x="16913" y="0"/>
                  </a:cubicBezTo>
                  <a:lnTo>
                    <a:pt x="468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466" name="Picture 46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6192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build="p" animBg="1" advAuto="0"/>
      <p:bldP spid="465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3" name="Millennium pr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Millennium prize</a:t>
            </a:r>
          </a:p>
        </p:txBody>
      </p:sp>
      <p:sp>
        <p:nvSpPr>
          <p:cNvPr id="484" name="Millennium prize.  $1 million for resolution of P ≠ NP problem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Millennium prize.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$1 million for resolution of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≠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problem. 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486" name="image20.png" descr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8" y="5330622"/>
            <a:ext cx="2860218" cy="3975702"/>
          </a:xfrm>
          <a:prstGeom prst="rect">
            <a:avLst/>
          </a:prstGeom>
          <a:ln w="12700"/>
        </p:spPr>
      </p:pic>
      <p:pic>
        <p:nvPicPr>
          <p:cNvPr id="487" name="image21.png" descr="image21.png"/>
          <p:cNvPicPr>
            <a:picLocks noChangeAspect="1"/>
          </p:cNvPicPr>
          <p:nvPr/>
        </p:nvPicPr>
        <p:blipFill>
          <a:blip r:embed="rId3"/>
          <a:srcRect r="1298"/>
          <a:stretch>
            <a:fillRect/>
          </a:stretch>
        </p:blipFill>
        <p:spPr>
          <a:xfrm>
            <a:off x="5177474" y="5335186"/>
            <a:ext cx="7014397" cy="2980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Picture 487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555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" name="Classify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</a:t>
            </a:r>
          </a:p>
        </p:txBody>
      </p:sp>
      <p:sp>
        <p:nvSpPr>
          <p:cNvPr id="153" name="Desiderata.  Classify problems according to those that can be solved in polynomial time and those that canno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Desiderata.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Classify problems according to those that can be solved in polynomial time and those that cannot.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Provably requires exponential time.</a:t>
            </a:r>
          </a:p>
          <a:p>
            <a:pPr lvl="1"/>
            <a:r>
              <a:rPr dirty="0"/>
              <a:t>Given a constant-size program, does it halt in at most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/>
              <a:t> steps?</a:t>
            </a:r>
          </a:p>
          <a:p>
            <a:pPr lvl="1"/>
            <a:r>
              <a:rPr dirty="0"/>
              <a:t>Given a board position in an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-by-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 generalization of checkers,</a:t>
            </a:r>
            <a:br>
              <a:rPr dirty="0"/>
            </a:br>
            <a:r>
              <a:rPr dirty="0"/>
              <a:t>can black guarantee a win?</a:t>
            </a:r>
          </a:p>
          <a:p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r>
              <a:rPr dirty="0"/>
              <a:t>Frustrating news.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Huge number of fundamental problems have defied classification for decades.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55" name="International_draughts.jpg" descr="International_draughts.jpg"/>
          <p:cNvPicPr>
            <a:picLocks noChangeAspect="1"/>
          </p:cNvPicPr>
          <p:nvPr/>
        </p:nvPicPr>
        <p:blipFill>
          <a:blip r:embed="rId2"/>
          <a:srcRect l="246" t="43" r="261"/>
          <a:stretch>
            <a:fillRect/>
          </a:stretch>
        </p:blipFill>
        <p:spPr>
          <a:xfrm>
            <a:off x="6658911" y="5368565"/>
            <a:ext cx="2565401" cy="1832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5" y="0"/>
                </a:moveTo>
                <a:lnTo>
                  <a:pt x="12234" y="5"/>
                </a:lnTo>
                <a:lnTo>
                  <a:pt x="2814" y="14"/>
                </a:lnTo>
                <a:lnTo>
                  <a:pt x="2703" y="800"/>
                </a:lnTo>
                <a:cubicBezTo>
                  <a:pt x="2643" y="1231"/>
                  <a:pt x="2557" y="1870"/>
                  <a:pt x="2510" y="2222"/>
                </a:cubicBezTo>
                <a:cubicBezTo>
                  <a:pt x="2462" y="2575"/>
                  <a:pt x="2354" y="3378"/>
                  <a:pt x="2269" y="4005"/>
                </a:cubicBezTo>
                <a:cubicBezTo>
                  <a:pt x="2184" y="4632"/>
                  <a:pt x="2093" y="5327"/>
                  <a:pt x="2065" y="5549"/>
                </a:cubicBezTo>
                <a:cubicBezTo>
                  <a:pt x="2037" y="5771"/>
                  <a:pt x="1991" y="6100"/>
                  <a:pt x="1965" y="6283"/>
                </a:cubicBezTo>
                <a:cubicBezTo>
                  <a:pt x="1939" y="6466"/>
                  <a:pt x="1884" y="6862"/>
                  <a:pt x="1845" y="7163"/>
                </a:cubicBezTo>
                <a:cubicBezTo>
                  <a:pt x="1672" y="8470"/>
                  <a:pt x="1601" y="9002"/>
                  <a:pt x="1571" y="9202"/>
                </a:cubicBezTo>
                <a:cubicBezTo>
                  <a:pt x="1553" y="9320"/>
                  <a:pt x="1532" y="9484"/>
                  <a:pt x="1524" y="9563"/>
                </a:cubicBezTo>
                <a:cubicBezTo>
                  <a:pt x="1515" y="9641"/>
                  <a:pt x="1394" y="10558"/>
                  <a:pt x="1253" y="11602"/>
                </a:cubicBezTo>
                <a:cubicBezTo>
                  <a:pt x="1112" y="12647"/>
                  <a:pt x="983" y="13610"/>
                  <a:pt x="966" y="13740"/>
                </a:cubicBezTo>
                <a:cubicBezTo>
                  <a:pt x="949" y="13871"/>
                  <a:pt x="909" y="14159"/>
                  <a:pt x="879" y="14381"/>
                </a:cubicBezTo>
                <a:cubicBezTo>
                  <a:pt x="849" y="14603"/>
                  <a:pt x="811" y="14910"/>
                  <a:pt x="792" y="15064"/>
                </a:cubicBezTo>
                <a:cubicBezTo>
                  <a:pt x="773" y="15219"/>
                  <a:pt x="750" y="15364"/>
                  <a:pt x="742" y="15382"/>
                </a:cubicBezTo>
                <a:cubicBezTo>
                  <a:pt x="734" y="15401"/>
                  <a:pt x="720" y="15487"/>
                  <a:pt x="712" y="15574"/>
                </a:cubicBezTo>
                <a:cubicBezTo>
                  <a:pt x="704" y="15662"/>
                  <a:pt x="657" y="16032"/>
                  <a:pt x="608" y="16398"/>
                </a:cubicBezTo>
                <a:cubicBezTo>
                  <a:pt x="559" y="16763"/>
                  <a:pt x="489" y="17299"/>
                  <a:pt x="451" y="17586"/>
                </a:cubicBezTo>
                <a:cubicBezTo>
                  <a:pt x="413" y="17873"/>
                  <a:pt x="375" y="18141"/>
                  <a:pt x="364" y="18180"/>
                </a:cubicBezTo>
                <a:cubicBezTo>
                  <a:pt x="354" y="18219"/>
                  <a:pt x="342" y="18307"/>
                  <a:pt x="337" y="18372"/>
                </a:cubicBezTo>
                <a:cubicBezTo>
                  <a:pt x="333" y="18437"/>
                  <a:pt x="254" y="19038"/>
                  <a:pt x="164" y="19710"/>
                </a:cubicBezTo>
                <a:lnTo>
                  <a:pt x="0" y="20936"/>
                </a:lnTo>
                <a:lnTo>
                  <a:pt x="100" y="21226"/>
                </a:lnTo>
                <a:cubicBezTo>
                  <a:pt x="155" y="21387"/>
                  <a:pt x="198" y="21541"/>
                  <a:pt x="194" y="21563"/>
                </a:cubicBezTo>
                <a:cubicBezTo>
                  <a:pt x="189" y="21584"/>
                  <a:pt x="4894" y="21599"/>
                  <a:pt x="10660" y="21600"/>
                </a:cubicBezTo>
                <a:lnTo>
                  <a:pt x="21373" y="21600"/>
                </a:lnTo>
                <a:lnTo>
                  <a:pt x="21486" y="21268"/>
                </a:lnTo>
                <a:lnTo>
                  <a:pt x="21600" y="20936"/>
                </a:lnTo>
                <a:lnTo>
                  <a:pt x="21496" y="20117"/>
                </a:lnTo>
                <a:cubicBezTo>
                  <a:pt x="21387" y="19279"/>
                  <a:pt x="20680" y="13981"/>
                  <a:pt x="20591" y="13338"/>
                </a:cubicBezTo>
                <a:cubicBezTo>
                  <a:pt x="20564" y="13142"/>
                  <a:pt x="20288" y="11088"/>
                  <a:pt x="19979" y="8777"/>
                </a:cubicBezTo>
                <a:cubicBezTo>
                  <a:pt x="19671" y="6465"/>
                  <a:pt x="19395" y="4411"/>
                  <a:pt x="19368" y="4215"/>
                </a:cubicBezTo>
                <a:cubicBezTo>
                  <a:pt x="19260" y="3437"/>
                  <a:pt x="18806" y="53"/>
                  <a:pt x="18806" y="23"/>
                </a:cubicBezTo>
                <a:cubicBezTo>
                  <a:pt x="18806" y="14"/>
                  <a:pt x="17370" y="6"/>
                  <a:pt x="15335" y="0"/>
                </a:cubicBezTo>
                <a:close/>
              </a:path>
            </a:pathLst>
          </a:custGeom>
          <a:ln w="12700"/>
        </p:spPr>
      </p:pic>
      <p:pic>
        <p:nvPicPr>
          <p:cNvPr id="156" name="haltingproblem_alan.tiff" descr="haltingproblem_alan.tiff"/>
          <p:cNvPicPr>
            <a:picLocks noChangeAspect="1"/>
          </p:cNvPicPr>
          <p:nvPr/>
        </p:nvPicPr>
        <p:blipFill>
          <a:blip r:embed="rId3"/>
          <a:srcRect l="1781" t="2221" r="1977" b="1466"/>
          <a:stretch>
            <a:fillRect/>
          </a:stretch>
        </p:blipFill>
        <p:spPr>
          <a:xfrm>
            <a:off x="3069431" y="5291805"/>
            <a:ext cx="2530079" cy="203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9" extrusionOk="0">
                <a:moveTo>
                  <a:pt x="0" y="0"/>
                </a:moveTo>
                <a:lnTo>
                  <a:pt x="0" y="10108"/>
                </a:lnTo>
                <a:lnTo>
                  <a:pt x="0" y="20220"/>
                </a:lnTo>
                <a:lnTo>
                  <a:pt x="2460" y="20220"/>
                </a:lnTo>
                <a:cubicBezTo>
                  <a:pt x="4451" y="20220"/>
                  <a:pt x="4931" y="20232"/>
                  <a:pt x="4998" y="20292"/>
                </a:cubicBezTo>
                <a:cubicBezTo>
                  <a:pt x="5054" y="20344"/>
                  <a:pt x="5064" y="20378"/>
                  <a:pt x="5028" y="20406"/>
                </a:cubicBezTo>
                <a:cubicBezTo>
                  <a:pt x="5000" y="20427"/>
                  <a:pt x="4977" y="20504"/>
                  <a:pt x="4977" y="20574"/>
                </a:cubicBezTo>
                <a:cubicBezTo>
                  <a:pt x="4977" y="20691"/>
                  <a:pt x="4845" y="20905"/>
                  <a:pt x="4842" y="20793"/>
                </a:cubicBezTo>
                <a:cubicBezTo>
                  <a:pt x="4841" y="20767"/>
                  <a:pt x="4820" y="20789"/>
                  <a:pt x="4794" y="20844"/>
                </a:cubicBezTo>
                <a:cubicBezTo>
                  <a:pt x="4761" y="20914"/>
                  <a:pt x="4731" y="20930"/>
                  <a:pt x="4693" y="20890"/>
                </a:cubicBezTo>
                <a:cubicBezTo>
                  <a:pt x="4653" y="20849"/>
                  <a:pt x="4638" y="20868"/>
                  <a:pt x="4638" y="20966"/>
                </a:cubicBezTo>
                <a:lnTo>
                  <a:pt x="4638" y="21096"/>
                </a:lnTo>
                <a:lnTo>
                  <a:pt x="6197" y="21101"/>
                </a:lnTo>
                <a:cubicBezTo>
                  <a:pt x="7053" y="21102"/>
                  <a:pt x="7767" y="21124"/>
                  <a:pt x="7786" y="21147"/>
                </a:cubicBezTo>
                <a:cubicBezTo>
                  <a:pt x="7805" y="21170"/>
                  <a:pt x="7824" y="21264"/>
                  <a:pt x="7830" y="21358"/>
                </a:cubicBezTo>
                <a:cubicBezTo>
                  <a:pt x="7839" y="21496"/>
                  <a:pt x="7856" y="21524"/>
                  <a:pt x="7935" y="21513"/>
                </a:cubicBezTo>
                <a:cubicBezTo>
                  <a:pt x="8110" y="21489"/>
                  <a:pt x="8227" y="21381"/>
                  <a:pt x="8213" y="21252"/>
                </a:cubicBezTo>
                <a:lnTo>
                  <a:pt x="8200" y="21130"/>
                </a:lnTo>
                <a:lnTo>
                  <a:pt x="9399" y="21113"/>
                </a:lnTo>
                <a:cubicBezTo>
                  <a:pt x="10706" y="21095"/>
                  <a:pt x="10723" y="21101"/>
                  <a:pt x="10676" y="21408"/>
                </a:cubicBezTo>
                <a:cubicBezTo>
                  <a:pt x="10656" y="21543"/>
                  <a:pt x="10724" y="21600"/>
                  <a:pt x="10778" y="21492"/>
                </a:cubicBezTo>
                <a:cubicBezTo>
                  <a:pt x="10795" y="21457"/>
                  <a:pt x="10831" y="21459"/>
                  <a:pt x="10880" y="21497"/>
                </a:cubicBezTo>
                <a:cubicBezTo>
                  <a:pt x="10993" y="21583"/>
                  <a:pt x="11278" y="21418"/>
                  <a:pt x="11296" y="21256"/>
                </a:cubicBezTo>
                <a:cubicBezTo>
                  <a:pt x="11309" y="21147"/>
                  <a:pt x="11336" y="21130"/>
                  <a:pt x="11510" y="21130"/>
                </a:cubicBezTo>
                <a:cubicBezTo>
                  <a:pt x="11695" y="21130"/>
                  <a:pt x="11710" y="21141"/>
                  <a:pt x="11723" y="21282"/>
                </a:cubicBezTo>
                <a:cubicBezTo>
                  <a:pt x="11743" y="21492"/>
                  <a:pt x="11907" y="21489"/>
                  <a:pt x="12035" y="21273"/>
                </a:cubicBezTo>
                <a:cubicBezTo>
                  <a:pt x="12088" y="21184"/>
                  <a:pt x="12168" y="21113"/>
                  <a:pt x="12211" y="21113"/>
                </a:cubicBezTo>
                <a:cubicBezTo>
                  <a:pt x="12254" y="21114"/>
                  <a:pt x="12787" y="21112"/>
                  <a:pt x="13397" y="21109"/>
                </a:cubicBezTo>
                <a:cubicBezTo>
                  <a:pt x="14007" y="21106"/>
                  <a:pt x="14518" y="21120"/>
                  <a:pt x="14536" y="21143"/>
                </a:cubicBezTo>
                <a:cubicBezTo>
                  <a:pt x="14553" y="21166"/>
                  <a:pt x="14574" y="21233"/>
                  <a:pt x="14583" y="21290"/>
                </a:cubicBezTo>
                <a:cubicBezTo>
                  <a:pt x="14593" y="21357"/>
                  <a:pt x="14642" y="21402"/>
                  <a:pt x="14718" y="21412"/>
                </a:cubicBezTo>
                <a:cubicBezTo>
                  <a:pt x="14819" y="21426"/>
                  <a:pt x="14842" y="21402"/>
                  <a:pt x="14854" y="21277"/>
                </a:cubicBezTo>
                <a:lnTo>
                  <a:pt x="14868" y="21130"/>
                </a:lnTo>
                <a:lnTo>
                  <a:pt x="15745" y="21117"/>
                </a:lnTo>
                <a:lnTo>
                  <a:pt x="16619" y="21101"/>
                </a:lnTo>
                <a:lnTo>
                  <a:pt x="16613" y="20949"/>
                </a:lnTo>
                <a:cubicBezTo>
                  <a:pt x="16608" y="20866"/>
                  <a:pt x="16587" y="20770"/>
                  <a:pt x="16565" y="20734"/>
                </a:cubicBezTo>
                <a:cubicBezTo>
                  <a:pt x="16541" y="20695"/>
                  <a:pt x="16548" y="20620"/>
                  <a:pt x="16579" y="20549"/>
                </a:cubicBezTo>
                <a:cubicBezTo>
                  <a:pt x="16607" y="20484"/>
                  <a:pt x="16616" y="20419"/>
                  <a:pt x="16602" y="20401"/>
                </a:cubicBezTo>
                <a:cubicBezTo>
                  <a:pt x="16588" y="20384"/>
                  <a:pt x="16599" y="20333"/>
                  <a:pt x="16626" y="20292"/>
                </a:cubicBezTo>
                <a:cubicBezTo>
                  <a:pt x="16666" y="20232"/>
                  <a:pt x="17132" y="20220"/>
                  <a:pt x="19137" y="20220"/>
                </a:cubicBezTo>
                <a:lnTo>
                  <a:pt x="21600" y="20220"/>
                </a:lnTo>
                <a:lnTo>
                  <a:pt x="21600" y="10108"/>
                </a:lnTo>
                <a:lnTo>
                  <a:pt x="21600" y="0"/>
                </a:lnTo>
                <a:lnTo>
                  <a:pt x="10798" y="0"/>
                </a:lnTo>
                <a:lnTo>
                  <a:pt x="0" y="0"/>
                </a:lnTo>
                <a:close/>
              </a:path>
            </a:pathLst>
          </a:custGeom>
          <a:ln w="12700"/>
        </p:spPr>
      </p:pic>
      <p:grpSp>
        <p:nvGrpSpPr>
          <p:cNvPr id="159" name="Group"/>
          <p:cNvGrpSpPr/>
          <p:nvPr/>
        </p:nvGrpSpPr>
        <p:grpSpPr>
          <a:xfrm>
            <a:off x="9597487" y="2501900"/>
            <a:ext cx="2225465" cy="748750"/>
            <a:chOff x="161387" y="-12700"/>
            <a:chExt cx="2225463" cy="748749"/>
          </a:xfrm>
        </p:grpSpPr>
        <p:sp>
          <p:nvSpPr>
            <p:cNvPr id="157" name="input size = c + log k"/>
            <p:cNvSpPr txBox="1"/>
            <p:nvPr/>
          </p:nvSpPr>
          <p:spPr>
            <a:xfrm>
              <a:off x="190500" y="-12700"/>
              <a:ext cx="2196352" cy="39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pPr>
              <a:r>
                <a:t>input size =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c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 + log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k</a:t>
              </a:r>
            </a:p>
          </p:txBody>
        </p:sp>
        <p:sp>
          <p:nvSpPr>
            <p:cNvPr id="158" name="Line"/>
            <p:cNvSpPr/>
            <p:nvPr/>
          </p:nvSpPr>
          <p:spPr>
            <a:xfrm flipV="1">
              <a:off x="161387" y="416508"/>
              <a:ext cx="244097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62" name="Group"/>
          <p:cNvGrpSpPr/>
          <p:nvPr/>
        </p:nvGrpSpPr>
        <p:grpSpPr>
          <a:xfrm>
            <a:off x="9486900" y="4216400"/>
            <a:ext cx="2660171" cy="656235"/>
            <a:chOff x="0" y="0"/>
            <a:chExt cx="2660170" cy="656234"/>
          </a:xfrm>
        </p:grpSpPr>
        <p:sp>
          <p:nvSpPr>
            <p:cNvPr id="160" name="using forced capture rule"/>
            <p:cNvSpPr txBox="1"/>
            <p:nvPr/>
          </p:nvSpPr>
          <p:spPr>
            <a:xfrm>
              <a:off x="0" y="368300"/>
              <a:ext cx="2660171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lvl1pPr>
            </a:lstStyle>
            <a:p>
              <a:r>
                <a:t>using forced capture rule</a:t>
              </a:r>
            </a:p>
          </p:txBody>
        </p:sp>
        <p:sp>
          <p:nvSpPr>
            <p:cNvPr id="161" name="Line"/>
            <p:cNvSpPr/>
            <p:nvPr/>
          </p:nvSpPr>
          <p:spPr>
            <a:xfrm>
              <a:off x="495300" y="0"/>
              <a:ext cx="244096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63" name="Picture 16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  <p:bldP spid="155" grpId="5" animBg="1" advAuto="0"/>
      <p:bldP spid="156" grpId="3" animBg="1" advAuto="0"/>
      <p:bldP spid="159" grpId="2" animBg="1" advAuto="0"/>
      <p:bldP spid="162" grpId="4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570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pPr lvl="1"/>
            <a:r>
              <a:rPr dirty="0"/>
              <a:t>P vs. NP</a:t>
            </a:r>
          </a:p>
          <a:p>
            <a:pPr lvl="2"/>
            <a:r>
              <a:rPr dirty="0"/>
              <a:t>NP-complete</a:t>
            </a:r>
          </a:p>
        </p:txBody>
      </p:sp>
      <p:sp>
        <p:nvSpPr>
          <p:cNvPr id="571" name="Section 8.4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8.4</a:t>
            </a:r>
          </a:p>
        </p:txBody>
      </p:sp>
      <p:pic>
        <p:nvPicPr>
          <p:cNvPr id="572" name="Picture 571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272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4" name="Polynomial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Polynomial transformations</a:t>
            </a:r>
          </a:p>
        </p:txBody>
      </p:sp>
      <p:sp>
        <p:nvSpPr>
          <p:cNvPr id="575" name="Def.  Problem X polynomial (Cook) reduces to problem Y if arbitrary instances of problem X can be solved us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(Cook) reduces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arbitrary instances of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</a:p>
          <a:p>
            <a:br/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(Karp) transforms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given any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, we can construct an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 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Polynomial transformation is polynomial reduction with just one call to oracle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exactly at the end of the algorithm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. Almost all previous reductions were of this form. </a:t>
            </a:r>
          </a:p>
          <a:p>
            <a:pPr lvl="1"/>
            <a:endParaRPr>
              <a:solidFill>
                <a:srgbClr val="000000"/>
              </a:solidFill>
            </a:endParaRPr>
          </a:p>
          <a:p>
            <a:r>
              <a:t>Open question.  </a:t>
            </a:r>
            <a:r>
              <a:rPr>
                <a:solidFill>
                  <a:srgbClr val="000000"/>
                </a:solidFill>
              </a:rPr>
              <a:t>Are these two concepts the same with respect to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578" name="Group"/>
          <p:cNvGrpSpPr/>
          <p:nvPr/>
        </p:nvGrpSpPr>
        <p:grpSpPr>
          <a:xfrm>
            <a:off x="6780989" y="4693800"/>
            <a:ext cx="4427800" cy="811836"/>
            <a:chOff x="-38796" y="0"/>
            <a:chExt cx="4427799" cy="811834"/>
          </a:xfrm>
        </p:grpSpPr>
        <p:sp>
          <p:nvSpPr>
            <p:cNvPr id="576" name="we require ⎢y⎢ to be of size polynomial in ⎢x⎢"/>
            <p:cNvSpPr txBox="1"/>
            <p:nvPr/>
          </p:nvSpPr>
          <p:spPr>
            <a:xfrm>
              <a:off x="-38797" y="560613"/>
              <a:ext cx="4427801" cy="251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require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t> to be of size polynomial in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</a:p>
          </p:txBody>
        </p:sp>
        <p:sp>
          <p:nvSpPr>
            <p:cNvPr id="577" name="Line"/>
            <p:cNvSpPr/>
            <p:nvPr/>
          </p:nvSpPr>
          <p:spPr>
            <a:xfrm flipH="1">
              <a:off x="773968" y="0"/>
              <a:ext cx="1" cy="41780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6511911" y="8520825"/>
            <a:ext cx="4172356" cy="795356"/>
            <a:chOff x="5213" y="0"/>
            <a:chExt cx="4172355" cy="795354"/>
          </a:xfrm>
        </p:grpSpPr>
        <p:sp>
          <p:nvSpPr>
            <p:cNvPr id="579" name="Line"/>
            <p:cNvSpPr/>
            <p:nvPr/>
          </p:nvSpPr>
          <p:spPr>
            <a:xfrm>
              <a:off x="1294206" y="0"/>
              <a:ext cx="1" cy="46259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0" name="we abuse notation ≤ P and blur distinction"/>
            <p:cNvSpPr txBox="1"/>
            <p:nvPr/>
          </p:nvSpPr>
          <p:spPr>
            <a:xfrm>
              <a:off x="5213" y="532299"/>
              <a:ext cx="4172356" cy="263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abuse notation ≤</a:t>
              </a:r>
              <a:r>
                <a:rPr baseline="-5999"/>
                <a:t> </a:t>
              </a:r>
              <a:r>
                <a:rPr baseline="-24750"/>
                <a:t>P</a:t>
              </a:r>
              <a:r>
                <a:t> and blur distinction</a:t>
              </a:r>
            </a:p>
          </p:txBody>
        </p:sp>
      </p:grpSp>
      <p:sp>
        <p:nvSpPr>
          <p:cNvPr id="5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583" name="Picture 582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812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 animBg="1" advAuto="0"/>
      <p:bldP spid="578" grpId="0" animBg="1" advAuto="0"/>
      <p:bldP spid="581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7" name="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</a:t>
            </a:r>
          </a:p>
        </p:txBody>
      </p:sp>
      <p:sp>
        <p:nvSpPr>
          <p:cNvPr id="588" name="NP-complete.  A problem Y ∈ NP with the property that for every problem X ∈ NP, X ≤ P 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NP-complete.  </a:t>
            </a:r>
            <a:r>
              <a:rPr>
                <a:solidFill>
                  <a:srgbClr val="000000"/>
                </a:solidFill>
              </a:rPr>
              <a:t>A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with the property that for every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Then,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iff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⇐</a:t>
            </a:r>
            <a:r>
              <a:t>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because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Since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, we have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This implies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We already know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Thus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t>.  ▪</a:t>
            </a:r>
          </a:p>
          <a:p>
            <a:br/>
            <a:br/>
            <a:br/>
            <a:br/>
            <a:r>
              <a:t>Fundamental question. </a:t>
            </a:r>
            <a:r>
              <a:rPr>
                <a:solidFill>
                  <a:srgbClr val="000000"/>
                </a:solidFill>
              </a:rPr>
              <a:t> Are there any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problems?</a:t>
            </a:r>
          </a:p>
        </p:txBody>
      </p:sp>
      <p:sp>
        <p:nvSpPr>
          <p:cNvPr id="5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590" name="Picture 58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377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build="p" bldLvl="5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Circuit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Circuit satisfiability</a:t>
            </a:r>
          </a:p>
        </p:txBody>
      </p:sp>
      <p:sp>
        <p:nvSpPr>
          <p:cNvPr id="595" name="Circuit-Sat.  Given a combinational circuit built from and, or, and not gates, is there a way to set the circuit inputs so that the output is 1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Circuit-Sat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combinational circuit built from </a:t>
            </a:r>
            <a:r>
              <a:rPr cap="small">
                <a:solidFill>
                  <a:srgbClr val="000000"/>
                </a:solidFill>
              </a:rPr>
              <a:t>and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or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cap="small">
                <a:solidFill>
                  <a:srgbClr val="000000"/>
                </a:solidFill>
              </a:rPr>
              <a:t>not</a:t>
            </a:r>
            <a:r>
              <a:rPr>
                <a:solidFill>
                  <a:srgbClr val="000000"/>
                </a:solidFill>
              </a:rPr>
              <a:t> gates, is there a way to set the circuit inputs so that the output is 1?</a:t>
            </a:r>
          </a:p>
        </p:txBody>
      </p:sp>
      <p:grpSp>
        <p:nvGrpSpPr>
          <p:cNvPr id="598" name="Group"/>
          <p:cNvGrpSpPr/>
          <p:nvPr/>
        </p:nvGrpSpPr>
        <p:grpSpPr>
          <a:xfrm>
            <a:off x="6450471" y="3975946"/>
            <a:ext cx="428979" cy="428979"/>
            <a:chOff x="0" y="0"/>
            <a:chExt cx="428977" cy="428977"/>
          </a:xfrm>
        </p:grpSpPr>
        <p:sp>
          <p:nvSpPr>
            <p:cNvPr id="59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7" name="∧"/>
            <p:cNvSpPr txBox="1"/>
            <p:nvPr/>
          </p:nvSpPr>
          <p:spPr>
            <a:xfrm>
              <a:off x="50757" y="37277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5257800" y="5253849"/>
            <a:ext cx="428978" cy="428978"/>
            <a:chOff x="0" y="0"/>
            <a:chExt cx="428977" cy="428977"/>
          </a:xfrm>
        </p:grpSpPr>
        <p:sp>
          <p:nvSpPr>
            <p:cNvPr id="59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0" name="¬"/>
            <p:cNvSpPr txBox="1"/>
            <p:nvPr/>
          </p:nvSpPr>
          <p:spPr>
            <a:xfrm>
              <a:off x="43082" y="29491"/>
              <a:ext cx="339427" cy="368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640" name="Connection Line"/>
          <p:cNvSpPr/>
          <p:nvPr/>
        </p:nvSpPr>
        <p:spPr>
          <a:xfrm>
            <a:off x="5640387" y="4365822"/>
            <a:ext cx="860885" cy="922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1" name="Connection Line"/>
          <p:cNvSpPr/>
          <p:nvPr/>
        </p:nvSpPr>
        <p:spPr>
          <a:xfrm>
            <a:off x="6828693" y="4362052"/>
            <a:ext cx="891779" cy="93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06" name="Group"/>
          <p:cNvGrpSpPr/>
          <p:nvPr/>
        </p:nvGrpSpPr>
        <p:grpSpPr>
          <a:xfrm>
            <a:off x="4018844" y="6554329"/>
            <a:ext cx="428979" cy="428979"/>
            <a:chOff x="0" y="0"/>
            <a:chExt cx="428977" cy="428977"/>
          </a:xfrm>
        </p:grpSpPr>
        <p:sp>
          <p:nvSpPr>
            <p:cNvPr id="60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5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6283395" y="6554329"/>
            <a:ext cx="428979" cy="428979"/>
            <a:chOff x="0" y="0"/>
            <a:chExt cx="428977" cy="428977"/>
          </a:xfrm>
        </p:grpSpPr>
        <p:sp>
          <p:nvSpPr>
            <p:cNvPr id="60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8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2" name="Connection Line"/>
          <p:cNvSpPr/>
          <p:nvPr/>
        </p:nvSpPr>
        <p:spPr>
          <a:xfrm>
            <a:off x="4397066" y="5648070"/>
            <a:ext cx="903994" cy="948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1" name="Circle"/>
          <p:cNvSpPr/>
          <p:nvPr/>
        </p:nvSpPr>
        <p:spPr>
          <a:xfrm>
            <a:off x="3063804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2" name="Circle"/>
          <p:cNvSpPr/>
          <p:nvPr/>
        </p:nvSpPr>
        <p:spPr>
          <a:xfrm>
            <a:off x="5213208" y="7899400"/>
            <a:ext cx="130953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3" name="Connection Line"/>
          <p:cNvSpPr/>
          <p:nvPr/>
        </p:nvSpPr>
        <p:spPr>
          <a:xfrm>
            <a:off x="3176870" y="6945648"/>
            <a:ext cx="893236" cy="967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4" name="Connection Line"/>
          <p:cNvSpPr/>
          <p:nvPr/>
        </p:nvSpPr>
        <p:spPr>
          <a:xfrm>
            <a:off x="4387882" y="6945648"/>
            <a:ext cx="844631" cy="96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5" name="Circle"/>
          <p:cNvSpPr/>
          <p:nvPr/>
        </p:nvSpPr>
        <p:spPr>
          <a:xfrm>
            <a:off x="7227146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Connection Line"/>
          <p:cNvSpPr/>
          <p:nvPr/>
        </p:nvSpPr>
        <p:spPr>
          <a:xfrm>
            <a:off x="5328767" y="6929400"/>
            <a:ext cx="1005429" cy="986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6" name="Connection Line"/>
          <p:cNvSpPr/>
          <p:nvPr/>
        </p:nvSpPr>
        <p:spPr>
          <a:xfrm>
            <a:off x="6618848" y="6950865"/>
            <a:ext cx="634902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20" name="Group"/>
          <p:cNvGrpSpPr/>
          <p:nvPr/>
        </p:nvGrpSpPr>
        <p:grpSpPr>
          <a:xfrm>
            <a:off x="7669671" y="5253849"/>
            <a:ext cx="428979" cy="428978"/>
            <a:chOff x="0" y="0"/>
            <a:chExt cx="428977" cy="428977"/>
          </a:xfrm>
        </p:grpSpPr>
        <p:sp>
          <p:nvSpPr>
            <p:cNvPr id="61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9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23" name="Group"/>
          <p:cNvGrpSpPr/>
          <p:nvPr/>
        </p:nvGrpSpPr>
        <p:grpSpPr>
          <a:xfrm>
            <a:off x="8721795" y="6554329"/>
            <a:ext cx="428979" cy="428979"/>
            <a:chOff x="0" y="0"/>
            <a:chExt cx="428977" cy="428977"/>
          </a:xfrm>
        </p:grpSpPr>
        <p:sp>
          <p:nvSpPr>
            <p:cNvPr id="62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2" name="∨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7" name="Connection Line"/>
          <p:cNvSpPr/>
          <p:nvPr/>
        </p:nvSpPr>
        <p:spPr>
          <a:xfrm>
            <a:off x="6661617" y="5621896"/>
            <a:ext cx="1058855" cy="993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8" name="Connection Line"/>
          <p:cNvSpPr/>
          <p:nvPr/>
        </p:nvSpPr>
        <p:spPr>
          <a:xfrm>
            <a:off x="8027220" y="5645167"/>
            <a:ext cx="764435" cy="944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26" name="Circle"/>
          <p:cNvSpPr/>
          <p:nvPr/>
        </p:nvSpPr>
        <p:spPr>
          <a:xfrm>
            <a:off x="8195733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Circle"/>
          <p:cNvSpPr/>
          <p:nvPr/>
        </p:nvSpPr>
        <p:spPr>
          <a:xfrm>
            <a:off x="9665547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9" name="Connection Line"/>
          <p:cNvSpPr/>
          <p:nvPr/>
        </p:nvSpPr>
        <p:spPr>
          <a:xfrm>
            <a:off x="8295757" y="6959328"/>
            <a:ext cx="533001" cy="944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9057248" y="6950865"/>
            <a:ext cx="634903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30" name="1"/>
          <p:cNvSpPr txBox="1"/>
          <p:nvPr/>
        </p:nvSpPr>
        <p:spPr>
          <a:xfrm>
            <a:off x="3011875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1" name="0"/>
          <p:cNvSpPr txBox="1"/>
          <p:nvPr/>
        </p:nvSpPr>
        <p:spPr>
          <a:xfrm>
            <a:off x="5170310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32" name="?"/>
          <p:cNvSpPr txBox="1"/>
          <p:nvPr/>
        </p:nvSpPr>
        <p:spPr>
          <a:xfrm>
            <a:off x="7195538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3" name="?"/>
          <p:cNvSpPr txBox="1"/>
          <p:nvPr/>
        </p:nvSpPr>
        <p:spPr>
          <a:xfrm>
            <a:off x="8148320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4" name="?"/>
          <p:cNvSpPr txBox="1"/>
          <p:nvPr/>
        </p:nvSpPr>
        <p:spPr>
          <a:xfrm>
            <a:off x="9661031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5" name="output"/>
          <p:cNvSpPr txBox="1"/>
          <p:nvPr/>
        </p:nvSpPr>
        <p:spPr>
          <a:xfrm>
            <a:off x="6168930" y="3355058"/>
            <a:ext cx="76742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output</a:t>
            </a:r>
          </a:p>
        </p:txBody>
      </p:sp>
      <p:sp>
        <p:nvSpPr>
          <p:cNvPr id="636" name="variable inputs"/>
          <p:cNvSpPr txBox="1"/>
          <p:nvPr/>
        </p:nvSpPr>
        <p:spPr>
          <a:xfrm>
            <a:off x="7258697" y="8514080"/>
            <a:ext cx="164094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variable inputs</a:t>
            </a:r>
          </a:p>
        </p:txBody>
      </p:sp>
      <p:sp>
        <p:nvSpPr>
          <p:cNvPr id="637" name="hard-coded inputs"/>
          <p:cNvSpPr txBox="1"/>
          <p:nvPr/>
        </p:nvSpPr>
        <p:spPr>
          <a:xfrm>
            <a:off x="3014801" y="8534400"/>
            <a:ext cx="203920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hard-coded inputs</a:t>
            </a:r>
          </a:p>
        </p:txBody>
      </p:sp>
      <p:sp>
        <p:nvSpPr>
          <p:cNvPr id="638" name="yes:  1 0 1"/>
          <p:cNvSpPr txBox="1"/>
          <p:nvPr/>
        </p:nvSpPr>
        <p:spPr>
          <a:xfrm>
            <a:off x="836695" y="6545298"/>
            <a:ext cx="114405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yes:  1 0 1</a:t>
            </a:r>
          </a:p>
        </p:txBody>
      </p:sp>
      <p:sp>
        <p:nvSpPr>
          <p:cNvPr id="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651" name="Picture 650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399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5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56" name="Theorem.  Circuit-Sat ∈ NP-complete.  [Cook 1971, Levin 1973]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</a:t>
            </a:r>
            <a:r>
              <a:t> </a:t>
            </a:r>
            <a:r>
              <a:rPr>
                <a:solidFill>
                  <a:srgbClr val="606060"/>
                </a:solidFill>
              </a:rPr>
              <a:t>[Cook 1971, Levin 1973]</a:t>
            </a:r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658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659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01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 animBg="1" advAuto="0"/>
      <p:bldP spid="659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4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65" name="Theorem. [Cook 1971, Levin 1973]  Sat ∈ NP-complet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</a:t>
            </a:r>
            <a:r>
              <a:rPr>
                <a:solidFill>
                  <a:srgbClr val="606060"/>
                </a:solidFill>
              </a:rPr>
              <a:t>[Cook 1971, Levin 1973] </a:t>
            </a:r>
            <a:r>
              <a:t>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</p:txBody>
      </p:sp>
      <p:sp>
        <p:nvSpPr>
          <p:cNvPr id="6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7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Picture 668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940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 animBg="1" advAuto="0"/>
      <p:bldP spid="668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3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74" name="Theorem.  Circuit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 sketch.</a:t>
            </a:r>
          </a:p>
          <a:p>
            <a:pPr lvl="1"/>
            <a:r>
              <a:t>Clearly,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Any algorithm that takes a fixed number of bits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t> as input and</a:t>
            </a:r>
            <a:br/>
            <a:r>
              <a:t>produces a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no</a:t>
            </a:r>
            <a:r>
              <a:t> answer can be represented by such a circuit.</a:t>
            </a:r>
          </a:p>
          <a:p>
            <a:pPr lvl="1"/>
            <a:r>
              <a:t>Moreover, if algorithm takes poly-time, then circuit is of poly-size.</a:t>
            </a:r>
            <a:br/>
            <a:br/>
            <a:br/>
            <a:endParaRPr/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It has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View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as an algorithm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+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input bits and convert it</a:t>
            </a:r>
            <a:br/>
            <a:r>
              <a:t>into a poly-size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2"/>
            <a:r>
              <a:t>first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bits are hard-coded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</a:p>
          <a:p>
            <a:pPr lvl="2"/>
            <a:r>
              <a:t>remaining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bits represent (unknown) bits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</a:p>
          <a:p>
            <a:pPr lvl="1"/>
            <a:r>
              <a:t>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is satisfiable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.</a:t>
            </a:r>
          </a:p>
        </p:txBody>
      </p:sp>
      <p:sp>
        <p:nvSpPr>
          <p:cNvPr id="6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grpSp>
        <p:nvGrpSpPr>
          <p:cNvPr id="678" name="Group"/>
          <p:cNvGrpSpPr/>
          <p:nvPr/>
        </p:nvGrpSpPr>
        <p:grpSpPr>
          <a:xfrm>
            <a:off x="5033493" y="4178300"/>
            <a:ext cx="6146880" cy="921269"/>
            <a:chOff x="44650" y="0"/>
            <a:chExt cx="6146879" cy="921268"/>
          </a:xfrm>
        </p:grpSpPr>
        <p:sp>
          <p:nvSpPr>
            <p:cNvPr id="676" name="sketchy part of proof; fixing the number of bits is important, and reflects basic distinction between algorithms and circuits"/>
            <p:cNvSpPr txBox="1"/>
            <p:nvPr/>
          </p:nvSpPr>
          <p:spPr>
            <a:xfrm>
              <a:off x="44650" y="457200"/>
              <a:ext cx="6146880" cy="464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lnSpc>
                  <a:spcPct val="140000"/>
                </a:lnSpc>
              </a:pPr>
              <a:r>
                <a:t>sketchy part of proof; fixing the number of bits is important,</a:t>
              </a:r>
              <a:br/>
              <a:r>
                <a:t>and reflects basic distinction between algorithms and circuits</a:t>
              </a:r>
            </a:p>
          </p:txBody>
        </p:sp>
        <p:sp>
          <p:nvSpPr>
            <p:cNvPr id="677" name="Line"/>
            <p:cNvSpPr/>
            <p:nvPr/>
          </p:nvSpPr>
          <p:spPr>
            <a:xfrm flipH="1">
              <a:off x="3131710" y="0"/>
              <a:ext cx="274148" cy="35612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679" name="Picture 678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792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build="p" bldLvl="5" animBg="1" advAuto="0"/>
      <p:bldP spid="678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3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grpSp>
        <p:nvGrpSpPr>
          <p:cNvPr id="686" name="Group"/>
          <p:cNvGrpSpPr/>
          <p:nvPr/>
        </p:nvGrpSpPr>
        <p:grpSpPr>
          <a:xfrm>
            <a:off x="1521742" y="5994400"/>
            <a:ext cx="428979" cy="428978"/>
            <a:chOff x="0" y="0"/>
            <a:chExt cx="428977" cy="428977"/>
          </a:xfrm>
        </p:grpSpPr>
        <p:sp>
          <p:nvSpPr>
            <p:cNvPr id="68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grpSp>
        <p:nvGrpSpPr>
          <p:cNvPr id="689" name="Group"/>
          <p:cNvGrpSpPr/>
          <p:nvPr/>
        </p:nvGrpSpPr>
        <p:grpSpPr>
          <a:xfrm>
            <a:off x="763128" y="7294880"/>
            <a:ext cx="428979" cy="428979"/>
            <a:chOff x="0" y="0"/>
            <a:chExt cx="428977" cy="428977"/>
          </a:xfrm>
        </p:grpSpPr>
        <p:sp>
          <p:nvSpPr>
            <p:cNvPr id="68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88" name="Connection Line"/>
          <p:cNvSpPr/>
          <p:nvPr/>
        </p:nvSpPr>
        <p:spPr>
          <a:xfrm>
            <a:off x="1088137" y="6398158"/>
            <a:ext cx="537688" cy="921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693" name="Group"/>
          <p:cNvGrpSpPr/>
          <p:nvPr/>
        </p:nvGrpSpPr>
        <p:grpSpPr>
          <a:xfrm>
            <a:off x="2273300" y="7294880"/>
            <a:ext cx="428978" cy="428979"/>
            <a:chOff x="0" y="0"/>
            <a:chExt cx="428977" cy="428977"/>
          </a:xfrm>
        </p:grpSpPr>
        <p:sp>
          <p:nvSpPr>
            <p:cNvPr id="69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2" name="w"/>
            <p:cNvSpPr txBox="1"/>
            <p:nvPr/>
          </p:nvSpPr>
          <p:spPr>
            <a:xfrm>
              <a:off x="4777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789" name="Connection Line"/>
          <p:cNvSpPr/>
          <p:nvPr/>
        </p:nvSpPr>
        <p:spPr>
          <a:xfrm>
            <a:off x="1196913" y="7509369"/>
            <a:ext cx="107162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695" name="image.pdf" descr="image.pdf"/>
          <p:cNvPicPr>
            <a:picLocks/>
          </p:cNvPicPr>
          <p:nvPr/>
        </p:nvPicPr>
        <p:blipFill>
          <a:blip r:embed="rId2"/>
          <a:srcRect l="1457"/>
          <a:stretch>
            <a:fillRect/>
          </a:stretch>
        </p:blipFill>
        <p:spPr>
          <a:xfrm>
            <a:off x="4546600" y="9067800"/>
            <a:ext cx="362656" cy="496712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G = (V, E), n = 3"/>
          <p:cNvSpPr txBox="1"/>
          <p:nvPr/>
        </p:nvSpPr>
        <p:spPr>
          <a:xfrm>
            <a:off x="674196" y="8030916"/>
            <a:ext cx="193793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 = (V, E), n = 3</a:t>
            </a:r>
          </a:p>
        </p:txBody>
      </p:sp>
      <p:sp>
        <p:nvSpPr>
          <p:cNvPr id="697" name="Ex.  Construction below creates a circuit K whose inputs can be set so that it outputs 1 iff graph G has an independent set of size 2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indent="-58702">
              <a:buClr>
                <a:srgbClr val="0048AA"/>
              </a:buClr>
              <a:buFont typeface="Lucida Sans"/>
            </a:pPr>
            <a:r>
              <a:t>Ex.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Construction below creates a circuit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whose inputs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has an independent set of size 2.</a:t>
            </a:r>
          </a:p>
        </p:txBody>
      </p:sp>
      <p:grpSp>
        <p:nvGrpSpPr>
          <p:cNvPr id="700" name="Group"/>
          <p:cNvGrpSpPr/>
          <p:nvPr/>
        </p:nvGrpSpPr>
        <p:grpSpPr>
          <a:xfrm>
            <a:off x="7696200" y="2788355"/>
            <a:ext cx="428978" cy="428979"/>
            <a:chOff x="0" y="0"/>
            <a:chExt cx="428977" cy="428977"/>
          </a:xfrm>
        </p:grpSpPr>
        <p:sp>
          <p:nvSpPr>
            <p:cNvPr id="69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∧"/>
            <p:cNvSpPr txBox="1"/>
            <p:nvPr/>
          </p:nvSpPr>
          <p:spPr>
            <a:xfrm>
              <a:off x="49064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6616700" y="3364088"/>
            <a:ext cx="428978" cy="428979"/>
            <a:chOff x="0" y="0"/>
            <a:chExt cx="428977" cy="428977"/>
          </a:xfrm>
        </p:grpSpPr>
        <p:sp>
          <p:nvSpPr>
            <p:cNvPr id="70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2" name="¬"/>
            <p:cNvSpPr txBox="1"/>
            <p:nvPr/>
          </p:nvSpPr>
          <p:spPr>
            <a:xfrm>
              <a:off x="38849" y="29492"/>
              <a:ext cx="339427" cy="36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790" name="Connection Line"/>
          <p:cNvSpPr/>
          <p:nvPr/>
        </p:nvSpPr>
        <p:spPr>
          <a:xfrm>
            <a:off x="7024311" y="3105946"/>
            <a:ext cx="693061" cy="369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1" name="Connection Line"/>
          <p:cNvSpPr/>
          <p:nvPr/>
        </p:nvSpPr>
        <p:spPr>
          <a:xfrm>
            <a:off x="8072834" y="3150283"/>
            <a:ext cx="2095069" cy="1905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08" name="Group"/>
          <p:cNvGrpSpPr/>
          <p:nvPr/>
        </p:nvGrpSpPr>
        <p:grpSpPr>
          <a:xfrm>
            <a:off x="4191739" y="8105422"/>
            <a:ext cx="447995" cy="428979"/>
            <a:chOff x="0" y="0"/>
            <a:chExt cx="447993" cy="428977"/>
          </a:xfrm>
        </p:grpSpPr>
        <p:sp>
          <p:nvSpPr>
            <p:cNvPr id="706" name="Circle"/>
            <p:cNvSpPr/>
            <p:nvPr/>
          </p:nvSpPr>
          <p:spPr>
            <a:xfrm>
              <a:off x="19015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7" name="u-v"/>
            <p:cNvSpPr txBox="1"/>
            <p:nvPr/>
          </p:nvSpPr>
          <p:spPr>
            <a:xfrm>
              <a:off x="-1" y="91057"/>
              <a:ext cx="416211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u-v</a:t>
              </a:r>
            </a:p>
          </p:txBody>
        </p:sp>
      </p:grpSp>
      <p:sp>
        <p:nvSpPr>
          <p:cNvPr id="792" name="Connection Line"/>
          <p:cNvSpPr/>
          <p:nvPr/>
        </p:nvSpPr>
        <p:spPr>
          <a:xfrm>
            <a:off x="6102827" y="3721217"/>
            <a:ext cx="552767" cy="449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3" name="Connection Line"/>
          <p:cNvSpPr/>
          <p:nvPr/>
        </p:nvSpPr>
        <p:spPr>
          <a:xfrm>
            <a:off x="4416175" y="6044362"/>
            <a:ext cx="4116" cy="2056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13" name="Group"/>
          <p:cNvGrpSpPr/>
          <p:nvPr/>
        </p:nvGrpSpPr>
        <p:grpSpPr>
          <a:xfrm>
            <a:off x="10117102" y="4989688"/>
            <a:ext cx="428979" cy="428979"/>
            <a:chOff x="0" y="0"/>
            <a:chExt cx="428977" cy="428977"/>
          </a:xfrm>
        </p:grpSpPr>
        <p:sp>
          <p:nvSpPr>
            <p:cNvPr id="71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2" name="∨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4" name="Connection Line"/>
          <p:cNvSpPr/>
          <p:nvPr/>
        </p:nvSpPr>
        <p:spPr>
          <a:xfrm>
            <a:off x="5295651" y="5143205"/>
            <a:ext cx="309255" cy="49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15" name="1"/>
          <p:cNvSpPr txBox="1"/>
          <p:nvPr/>
        </p:nvSpPr>
        <p:spPr>
          <a:xfrm>
            <a:off x="4356664" y="8660835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16" name="independent set of size 2?"/>
          <p:cNvSpPr txBox="1"/>
          <p:nvPr/>
        </p:nvSpPr>
        <p:spPr>
          <a:xfrm>
            <a:off x="8258084" y="2705100"/>
            <a:ext cx="2834645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2?</a:t>
            </a:r>
          </a:p>
        </p:txBody>
      </p:sp>
      <p:sp>
        <p:nvSpPr>
          <p:cNvPr id="717" name="n inputs…"/>
          <p:cNvSpPr txBox="1"/>
          <p:nvPr/>
        </p:nvSpPr>
        <p:spPr>
          <a:xfrm>
            <a:off x="8291733" y="9008251"/>
            <a:ext cx="288048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n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(nodes in independent set)</a:t>
            </a:r>
          </a:p>
        </p:txBody>
      </p:sp>
      <p:sp>
        <p:nvSpPr>
          <p:cNvPr id="718" name="hard-coded inputs…"/>
          <p:cNvSpPr txBox="1"/>
          <p:nvPr/>
        </p:nvSpPr>
        <p:spPr>
          <a:xfrm>
            <a:off x="4899059" y="9020104"/>
            <a:ext cx="210618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hard-coded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(graph description)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5718951" y="4093351"/>
            <a:ext cx="428979" cy="428979"/>
            <a:chOff x="0" y="0"/>
            <a:chExt cx="428977" cy="428977"/>
          </a:xfrm>
        </p:grpSpPr>
        <p:sp>
          <p:nvSpPr>
            <p:cNvPr id="71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0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5" name="Connection Line"/>
          <p:cNvSpPr/>
          <p:nvPr/>
        </p:nvSpPr>
        <p:spPr>
          <a:xfrm>
            <a:off x="5344597" y="4450337"/>
            <a:ext cx="423587" cy="365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25" name="Group"/>
          <p:cNvGrpSpPr/>
          <p:nvPr/>
        </p:nvGrpSpPr>
        <p:grpSpPr>
          <a:xfrm>
            <a:off x="4964853" y="4743591"/>
            <a:ext cx="428979" cy="428978"/>
            <a:chOff x="0" y="0"/>
            <a:chExt cx="428977" cy="428977"/>
          </a:xfrm>
        </p:grpSpPr>
        <p:sp>
          <p:nvSpPr>
            <p:cNvPr id="72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4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4206240" y="5610578"/>
            <a:ext cx="428978" cy="428978"/>
            <a:chOff x="0" y="0"/>
            <a:chExt cx="428977" cy="428977"/>
          </a:xfrm>
        </p:grpSpPr>
        <p:sp>
          <p:nvSpPr>
            <p:cNvPr id="72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7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6" name="Connection Line"/>
          <p:cNvSpPr/>
          <p:nvPr/>
        </p:nvSpPr>
        <p:spPr>
          <a:xfrm>
            <a:off x="4577152" y="5134909"/>
            <a:ext cx="447465" cy="51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32" name="Group"/>
          <p:cNvGrpSpPr/>
          <p:nvPr/>
        </p:nvGrpSpPr>
        <p:grpSpPr>
          <a:xfrm>
            <a:off x="5493793" y="8100907"/>
            <a:ext cx="463862" cy="428978"/>
            <a:chOff x="0" y="0"/>
            <a:chExt cx="463860" cy="428977"/>
          </a:xfrm>
        </p:grpSpPr>
        <p:sp>
          <p:nvSpPr>
            <p:cNvPr id="730" name="Circle"/>
            <p:cNvSpPr/>
            <p:nvPr/>
          </p:nvSpPr>
          <p:spPr>
            <a:xfrm>
              <a:off x="17441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1" name="u-w"/>
            <p:cNvSpPr txBox="1"/>
            <p:nvPr/>
          </p:nvSpPr>
          <p:spPr>
            <a:xfrm>
              <a:off x="-1" y="91057"/>
              <a:ext cx="463862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u-w</a:t>
              </a:r>
            </a:p>
          </p:txBody>
        </p:sp>
      </p:grpSp>
      <p:sp>
        <p:nvSpPr>
          <p:cNvPr id="797" name="Connection Line"/>
          <p:cNvSpPr/>
          <p:nvPr/>
        </p:nvSpPr>
        <p:spPr>
          <a:xfrm>
            <a:off x="5721605" y="6039846"/>
            <a:ext cx="3723" cy="205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34" name="0"/>
          <p:cNvSpPr txBox="1"/>
          <p:nvPr/>
        </p:nvSpPr>
        <p:spPr>
          <a:xfrm>
            <a:off x="5657144" y="8667608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5506720" y="5606062"/>
            <a:ext cx="428978" cy="428979"/>
            <a:chOff x="0" y="0"/>
            <a:chExt cx="428977" cy="428977"/>
          </a:xfrm>
        </p:grpSpPr>
        <p:sp>
          <p:nvSpPr>
            <p:cNvPr id="73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6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6785841" y="8105422"/>
            <a:ext cx="455327" cy="428979"/>
            <a:chOff x="0" y="0"/>
            <a:chExt cx="455325" cy="428977"/>
          </a:xfrm>
        </p:grpSpPr>
        <p:sp>
          <p:nvSpPr>
            <p:cNvPr id="738" name="Circle"/>
            <p:cNvSpPr/>
            <p:nvPr/>
          </p:nvSpPr>
          <p:spPr>
            <a:xfrm>
              <a:off x="25874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v-w"/>
            <p:cNvSpPr txBox="1"/>
            <p:nvPr/>
          </p:nvSpPr>
          <p:spPr>
            <a:xfrm>
              <a:off x="-1" y="91057"/>
              <a:ext cx="455327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v-w</a:t>
              </a:r>
            </a:p>
          </p:txBody>
        </p:sp>
      </p:grpSp>
      <p:sp>
        <p:nvSpPr>
          <p:cNvPr id="798" name="Connection Line"/>
          <p:cNvSpPr/>
          <p:nvPr/>
        </p:nvSpPr>
        <p:spPr>
          <a:xfrm>
            <a:off x="7014222" y="6044361"/>
            <a:ext cx="6748" cy="2056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42" name="1"/>
          <p:cNvSpPr txBox="1"/>
          <p:nvPr/>
        </p:nvSpPr>
        <p:spPr>
          <a:xfrm>
            <a:off x="6957625" y="8660835"/>
            <a:ext cx="20002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grpSp>
        <p:nvGrpSpPr>
          <p:cNvPr id="745" name="Group"/>
          <p:cNvGrpSpPr/>
          <p:nvPr/>
        </p:nvGrpSpPr>
        <p:grpSpPr>
          <a:xfrm>
            <a:off x="6807200" y="5610578"/>
            <a:ext cx="428978" cy="428978"/>
            <a:chOff x="0" y="0"/>
            <a:chExt cx="428977" cy="428977"/>
          </a:xfrm>
        </p:grpSpPr>
        <p:sp>
          <p:nvSpPr>
            <p:cNvPr id="74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∧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9" name="Connection Line"/>
          <p:cNvSpPr/>
          <p:nvPr/>
        </p:nvSpPr>
        <p:spPr>
          <a:xfrm>
            <a:off x="6060811" y="4485419"/>
            <a:ext cx="832653" cy="1160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49" name="Group"/>
          <p:cNvGrpSpPr/>
          <p:nvPr/>
        </p:nvGrpSpPr>
        <p:grpSpPr>
          <a:xfrm>
            <a:off x="8274755" y="8105422"/>
            <a:ext cx="428979" cy="428979"/>
            <a:chOff x="0" y="0"/>
            <a:chExt cx="428977" cy="428977"/>
          </a:xfrm>
        </p:grpSpPr>
        <p:sp>
          <p:nvSpPr>
            <p:cNvPr id="74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8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sp>
        <p:nvSpPr>
          <p:cNvPr id="800" name="Connection Line"/>
          <p:cNvSpPr/>
          <p:nvPr/>
        </p:nvSpPr>
        <p:spPr>
          <a:xfrm>
            <a:off x="848566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51" name="?"/>
          <p:cNvSpPr txBox="1"/>
          <p:nvPr/>
        </p:nvSpPr>
        <p:spPr>
          <a:xfrm>
            <a:off x="8420664" y="8660835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54" name="Group"/>
          <p:cNvGrpSpPr/>
          <p:nvPr/>
        </p:nvGrpSpPr>
        <p:grpSpPr>
          <a:xfrm>
            <a:off x="8270240" y="7048782"/>
            <a:ext cx="428978" cy="428978"/>
            <a:chOff x="0" y="0"/>
            <a:chExt cx="428977" cy="428977"/>
          </a:xfrm>
        </p:grpSpPr>
        <p:sp>
          <p:nvSpPr>
            <p:cNvPr id="75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∧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57" name="Group"/>
          <p:cNvGrpSpPr/>
          <p:nvPr/>
        </p:nvGrpSpPr>
        <p:grpSpPr>
          <a:xfrm>
            <a:off x="9575235" y="8100907"/>
            <a:ext cx="428979" cy="428978"/>
            <a:chOff x="0" y="0"/>
            <a:chExt cx="428977" cy="428977"/>
          </a:xfrm>
        </p:grpSpPr>
        <p:sp>
          <p:nvSpPr>
            <p:cNvPr id="75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6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58" name="?"/>
          <p:cNvSpPr txBox="1"/>
          <p:nvPr/>
        </p:nvSpPr>
        <p:spPr>
          <a:xfrm>
            <a:off x="9721144" y="8656320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9570720" y="7048500"/>
            <a:ext cx="428979" cy="428978"/>
            <a:chOff x="0" y="0"/>
            <a:chExt cx="428977" cy="428977"/>
          </a:xfrm>
        </p:grpSpPr>
        <p:sp>
          <p:nvSpPr>
            <p:cNvPr id="75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∧"/>
            <p:cNvSpPr txBox="1"/>
            <p:nvPr/>
          </p:nvSpPr>
          <p:spPr>
            <a:xfrm>
              <a:off x="50758" y="31633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64" name="Group"/>
          <p:cNvGrpSpPr/>
          <p:nvPr/>
        </p:nvGrpSpPr>
        <p:grpSpPr>
          <a:xfrm>
            <a:off x="10875716" y="8105422"/>
            <a:ext cx="428978" cy="428979"/>
            <a:chOff x="0" y="0"/>
            <a:chExt cx="428977" cy="428977"/>
          </a:xfrm>
        </p:grpSpPr>
        <p:sp>
          <p:nvSpPr>
            <p:cNvPr id="76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3" name="w"/>
            <p:cNvSpPr txBox="1"/>
            <p:nvPr/>
          </p:nvSpPr>
          <p:spPr>
            <a:xfrm>
              <a:off x="4523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801" name="Connection Line"/>
          <p:cNvSpPr/>
          <p:nvPr/>
        </p:nvSpPr>
        <p:spPr>
          <a:xfrm>
            <a:off x="1108662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?"/>
          <p:cNvSpPr txBox="1"/>
          <p:nvPr/>
        </p:nvSpPr>
        <p:spPr>
          <a:xfrm>
            <a:off x="11021625" y="8660835"/>
            <a:ext cx="15715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9" name="Group"/>
          <p:cNvGrpSpPr/>
          <p:nvPr/>
        </p:nvGrpSpPr>
        <p:grpSpPr>
          <a:xfrm>
            <a:off x="10871200" y="7048782"/>
            <a:ext cx="428978" cy="428978"/>
            <a:chOff x="0" y="0"/>
            <a:chExt cx="428977" cy="428977"/>
          </a:xfrm>
        </p:grpSpPr>
        <p:sp>
          <p:nvSpPr>
            <p:cNvPr id="76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8" name="∧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802" name="Connection Line"/>
          <p:cNvSpPr/>
          <p:nvPr/>
        </p:nvSpPr>
        <p:spPr>
          <a:xfrm>
            <a:off x="9954820" y="7400358"/>
            <a:ext cx="965933" cy="78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3" name="Connection Line"/>
          <p:cNvSpPr/>
          <p:nvPr/>
        </p:nvSpPr>
        <p:spPr>
          <a:xfrm>
            <a:off x="8654648" y="7400264"/>
            <a:ext cx="964442" cy="77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4" name="Connection Line"/>
          <p:cNvSpPr/>
          <p:nvPr/>
        </p:nvSpPr>
        <p:spPr>
          <a:xfrm>
            <a:off x="8659089" y="7400927"/>
            <a:ext cx="956985" cy="780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5" name="Connection Line"/>
          <p:cNvSpPr/>
          <p:nvPr/>
        </p:nvSpPr>
        <p:spPr>
          <a:xfrm>
            <a:off x="9959877" y="7400835"/>
            <a:ext cx="956366" cy="776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6" name="Connection Line"/>
          <p:cNvSpPr/>
          <p:nvPr/>
        </p:nvSpPr>
        <p:spPr>
          <a:xfrm>
            <a:off x="4627278" y="5898162"/>
            <a:ext cx="3650611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 cap="sq">
            <a:solidFill>
              <a:srgbClr val="929292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07" name="Connection Line"/>
          <p:cNvSpPr/>
          <p:nvPr/>
        </p:nvSpPr>
        <p:spPr>
          <a:xfrm>
            <a:off x="5927690" y="5893838"/>
            <a:ext cx="3650747" cy="129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8" name="Connection Line"/>
          <p:cNvSpPr/>
          <p:nvPr/>
        </p:nvSpPr>
        <p:spPr>
          <a:xfrm>
            <a:off x="7228238" y="5898162"/>
            <a:ext cx="3650610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79" name="Group"/>
          <p:cNvGrpSpPr/>
          <p:nvPr/>
        </p:nvGrpSpPr>
        <p:grpSpPr>
          <a:xfrm>
            <a:off x="8920480" y="5748302"/>
            <a:ext cx="428979" cy="428979"/>
            <a:chOff x="0" y="0"/>
            <a:chExt cx="428977" cy="428977"/>
          </a:xfrm>
        </p:grpSpPr>
        <p:sp>
          <p:nvSpPr>
            <p:cNvPr id="77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8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809" name="Connection Line"/>
          <p:cNvSpPr/>
          <p:nvPr/>
        </p:nvSpPr>
        <p:spPr>
          <a:xfrm>
            <a:off x="8582748" y="6158613"/>
            <a:ext cx="454310" cy="908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0" name="Connection Line"/>
          <p:cNvSpPr/>
          <p:nvPr/>
        </p:nvSpPr>
        <p:spPr>
          <a:xfrm>
            <a:off x="9232906" y="6158623"/>
            <a:ext cx="454210" cy="90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1" name="Connection Line"/>
          <p:cNvSpPr/>
          <p:nvPr/>
        </p:nvSpPr>
        <p:spPr>
          <a:xfrm>
            <a:off x="9319580" y="5321301"/>
            <a:ext cx="827263" cy="524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2" name="Connection Line"/>
          <p:cNvSpPr/>
          <p:nvPr/>
        </p:nvSpPr>
        <p:spPr>
          <a:xfrm>
            <a:off x="10406938" y="5409914"/>
            <a:ext cx="603298" cy="1647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84" name="set of size 2?"/>
          <p:cNvSpPr txBox="1"/>
          <p:nvPr/>
        </p:nvSpPr>
        <p:spPr>
          <a:xfrm>
            <a:off x="10618116" y="4955822"/>
            <a:ext cx="145778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set of size 2?</a:t>
            </a:r>
          </a:p>
        </p:txBody>
      </p:sp>
      <p:sp>
        <p:nvSpPr>
          <p:cNvPr id="785" name="both endpoints of some…"/>
          <p:cNvSpPr txBox="1"/>
          <p:nvPr/>
        </p:nvSpPr>
        <p:spPr>
          <a:xfrm>
            <a:off x="2688026" y="3966633"/>
            <a:ext cx="264265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both endpoints of some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edge have been chosen?</a:t>
            </a:r>
          </a:p>
        </p:txBody>
      </p:sp>
      <p:sp>
        <p:nvSpPr>
          <p:cNvPr id="786" name="independent set?"/>
          <p:cNvSpPr txBox="1"/>
          <p:nvPr/>
        </p:nvSpPr>
        <p:spPr>
          <a:xfrm>
            <a:off x="4503144" y="3327964"/>
            <a:ext cx="1865576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set?</a:t>
            </a:r>
          </a:p>
        </p:txBody>
      </p:sp>
      <p:sp>
        <p:nvSpPr>
          <p:cNvPr id="7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813" name="Picture 812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7036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 animBg="1" advAuto="0"/>
      <p:bldP spid="700" grpId="0" animBg="1" advAuto="0"/>
      <p:bldP spid="703" grpId="0" animBg="1" advAuto="0"/>
      <p:bldP spid="790" grpId="0" animBg="1" advAuto="0"/>
      <p:bldP spid="791" grpId="0" animBg="1" advAuto="0"/>
      <p:bldP spid="708" grpId="0" animBg="1" advAuto="0"/>
      <p:bldP spid="792" grpId="0" animBg="1" advAuto="0"/>
      <p:bldP spid="793" grpId="0" animBg="1" advAuto="0"/>
      <p:bldP spid="713" grpId="0" animBg="1" advAuto="0"/>
      <p:bldP spid="794" grpId="0" animBg="1" advAuto="0"/>
      <p:bldP spid="715" grpId="0" animBg="1" advAuto="0"/>
      <p:bldP spid="716" grpId="0" animBg="1" advAuto="0"/>
      <p:bldP spid="717" grpId="0" animBg="1" advAuto="0"/>
      <p:bldP spid="718" grpId="0" animBg="1" advAuto="0"/>
      <p:bldP spid="721" grpId="0" animBg="1" advAuto="0"/>
      <p:bldP spid="795" grpId="0" animBg="1" advAuto="0"/>
      <p:bldP spid="725" grpId="0" animBg="1" advAuto="0"/>
      <p:bldP spid="728" grpId="0" animBg="1" advAuto="0"/>
      <p:bldP spid="796" grpId="0" animBg="1" advAuto="0"/>
      <p:bldP spid="732" grpId="0" animBg="1" advAuto="0"/>
      <p:bldP spid="797" grpId="0" animBg="1" advAuto="0"/>
      <p:bldP spid="734" grpId="0" animBg="1" advAuto="0"/>
      <p:bldP spid="737" grpId="0" animBg="1" advAuto="0"/>
      <p:bldP spid="740" grpId="0" animBg="1" advAuto="0"/>
      <p:bldP spid="798" grpId="0" animBg="1" advAuto="0"/>
      <p:bldP spid="742" grpId="0" animBg="1" advAuto="0"/>
      <p:bldP spid="745" grpId="0" animBg="1" advAuto="0"/>
      <p:bldP spid="799" grpId="0" animBg="1" advAuto="0"/>
      <p:bldP spid="749" grpId="0" animBg="1" advAuto="0"/>
      <p:bldP spid="800" grpId="0" animBg="1" advAuto="0"/>
      <p:bldP spid="751" grpId="0" animBg="1" advAuto="0"/>
      <p:bldP spid="754" grpId="0" animBg="1" advAuto="0"/>
      <p:bldP spid="757" grpId="0" animBg="1" advAuto="0"/>
      <p:bldP spid="758" grpId="0" animBg="1" advAuto="0"/>
      <p:bldP spid="761" grpId="0" animBg="1" advAuto="0"/>
      <p:bldP spid="764" grpId="0" animBg="1" advAuto="0"/>
      <p:bldP spid="801" grpId="0" animBg="1" advAuto="0"/>
      <p:bldP spid="766" grpId="0" animBg="1" advAuto="0"/>
      <p:bldP spid="769" grpId="0" animBg="1" advAuto="0"/>
      <p:bldP spid="802" grpId="0" animBg="1" advAuto="0"/>
      <p:bldP spid="803" grpId="0" animBg="1" advAuto="0"/>
      <p:bldP spid="804" grpId="0" animBg="1" advAuto="0"/>
      <p:bldP spid="805" grpId="0" animBg="1" advAuto="0"/>
      <p:bldP spid="806" grpId="0" animBg="1" advAuto="0"/>
      <p:bldP spid="807" grpId="0" animBg="1" advAuto="0"/>
      <p:bldP spid="808" grpId="0" animBg="1" advAuto="0"/>
      <p:bldP spid="779" grpId="0" animBg="1" advAuto="0"/>
      <p:bldP spid="809" grpId="0" animBg="1" advAuto="0"/>
      <p:bldP spid="810" grpId="0" animBg="1" advAuto="0"/>
      <p:bldP spid="811" grpId="0" animBg="1" advAuto="0"/>
      <p:bldP spid="812" grpId="0" animBg="1" advAuto="0"/>
      <p:bldP spid="784" grpId="0" animBg="1" advAuto="0"/>
      <p:bldP spid="785" grpId="0" animBg="1" advAuto="0"/>
      <p:bldP spid="786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5" name="Establishing NP-complet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Establishing NP-completeness</a:t>
            </a:r>
          </a:p>
        </p:txBody>
      </p:sp>
      <p:sp>
        <p:nvSpPr>
          <p:cNvPr id="816" name="Remark.  Once we establish first “natural” NP-complete problem, others fall like domino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Remark.  </a:t>
            </a:r>
            <a:r>
              <a:rPr>
                <a:solidFill>
                  <a:srgbClr val="000000"/>
                </a:solidFill>
              </a:rPr>
              <a:t>Once we establish first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problem,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others fall like dominoes.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Recipe.  </a:t>
            </a:r>
            <a:r>
              <a:rPr>
                <a:solidFill>
                  <a:srgbClr val="000000"/>
                </a:solidFill>
              </a:rPr>
              <a:t>To prove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-complete:</a:t>
            </a:r>
          </a:p>
          <a:p>
            <a:pPr lvl="1"/>
            <a:r>
              <a:t>Step 1.  Show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Step 2.  Choose an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Step 3.  Prove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br/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 </a:t>
            </a:r>
            <a:r>
              <a:rPr>
                <a:solidFill>
                  <a:srgbClr val="000000"/>
                </a:solidFill>
              </a:rPr>
              <a:t> 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  Then, both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X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transitivity,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pPr lvl="1"/>
            <a:r>
              <a:t>Hence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-complete.  ▪</a:t>
            </a:r>
          </a:p>
        </p:txBody>
      </p:sp>
      <p:grpSp>
        <p:nvGrpSpPr>
          <p:cNvPr id="819" name="Group"/>
          <p:cNvGrpSpPr/>
          <p:nvPr/>
        </p:nvGrpSpPr>
        <p:grpSpPr>
          <a:xfrm>
            <a:off x="7426186" y="6646641"/>
            <a:ext cx="1528573" cy="982694"/>
            <a:chOff x="76554" y="0"/>
            <a:chExt cx="1528572" cy="982692"/>
          </a:xfrm>
        </p:grpSpPr>
        <p:sp>
          <p:nvSpPr>
            <p:cNvPr id="817" name="by definition of NP-complete"/>
            <p:cNvSpPr txBox="1"/>
            <p:nvPr/>
          </p:nvSpPr>
          <p:spPr>
            <a:xfrm>
              <a:off x="76554" y="494992"/>
              <a:ext cx="1528573" cy="48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definition of</a:t>
              </a:r>
              <a:br/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  <p:sp>
          <p:nvSpPr>
            <p:cNvPr id="818" name="Line"/>
            <p:cNvSpPr/>
            <p:nvPr/>
          </p:nvSpPr>
          <p:spPr>
            <a:xfrm>
              <a:off x="901417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grpSp>
        <p:nvGrpSpPr>
          <p:cNvPr id="823" name="Group"/>
          <p:cNvGrpSpPr/>
          <p:nvPr/>
        </p:nvGrpSpPr>
        <p:grpSpPr>
          <a:xfrm>
            <a:off x="9494519" y="6642100"/>
            <a:ext cx="1469036" cy="685869"/>
            <a:chOff x="0" y="0"/>
            <a:chExt cx="1469034" cy="685868"/>
          </a:xfrm>
        </p:grpSpPr>
        <p:sp>
          <p:nvSpPr>
            <p:cNvPr id="821" name="by assumption"/>
            <p:cNvSpPr txBox="1"/>
            <p:nvPr/>
          </p:nvSpPr>
          <p:spPr>
            <a:xfrm>
              <a:off x="-1" y="499533"/>
              <a:ext cx="1469035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assumption</a:t>
              </a:r>
            </a:p>
          </p:txBody>
        </p:sp>
        <p:sp>
          <p:nvSpPr>
            <p:cNvPr id="822" name="Line"/>
            <p:cNvSpPr/>
            <p:nvPr/>
          </p:nvSpPr>
          <p:spPr>
            <a:xfrm flipH="1">
              <a:off x="551179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824" name="Picture 823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505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 build="p" bldLvl="5" animBg="1" advAuto="0"/>
      <p:bldP spid="819" grpId="0" animBg="1" advAuto="0"/>
      <p:bldP spid="82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Reductions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Reductions:  quiz </a:t>
            </a:r>
            <a:r>
              <a:rPr lang="en-US" altLang="zh-CN" dirty="0"/>
              <a:t>7</a:t>
            </a:r>
            <a:endParaRPr dirty="0"/>
          </a:p>
        </p:txBody>
      </p:sp>
      <p:sp>
        <p:nvSpPr>
          <p:cNvPr id="826" name="Suppose that X ∈ NP-Complete, Y ∈ NP, and X ≤ P Y. Which can you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Suppose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NP-Complete</a:t>
            </a:r>
            <a:r>
              <a:rPr b="0"/>
              <a:t>,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b="0"/>
              <a:t>,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. Which can you infer?</a:t>
            </a:r>
          </a:p>
          <a:p>
            <a:endParaRPr>
              <a:latin typeface="Lucida Grande"/>
              <a:ea typeface="Lucida Grande"/>
              <a:cs typeface="Lucida Grande"/>
              <a:sym typeface="Lucida Grande"/>
            </a:endParaRPr>
          </a:p>
          <a:p>
            <a:pPr lvl="1"/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-complete.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∉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neither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nor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in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All of the above.</a:t>
            </a:r>
          </a:p>
        </p:txBody>
      </p:sp>
      <p:sp>
        <p:nvSpPr>
          <p:cNvPr id="8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828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829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762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grpSp>
        <p:nvGrpSpPr>
          <p:cNvPr id="832" name="Group"/>
          <p:cNvGrpSpPr/>
          <p:nvPr/>
        </p:nvGrpSpPr>
        <p:grpSpPr>
          <a:xfrm>
            <a:off x="5157073" y="3220824"/>
            <a:ext cx="2435455" cy="260351"/>
            <a:chOff x="-466083" y="468799"/>
            <a:chExt cx="2435453" cy="260350"/>
          </a:xfrm>
        </p:grpSpPr>
        <p:sp>
          <p:nvSpPr>
            <p:cNvPr id="830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1" name="Y is NP-complete"/>
            <p:cNvSpPr txBox="1"/>
            <p:nvPr/>
          </p:nvSpPr>
          <p:spPr>
            <a:xfrm>
              <a:off x="283012" y="468799"/>
              <a:ext cx="1686359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5" name="Group"/>
          <p:cNvGrpSpPr/>
          <p:nvPr/>
        </p:nvGrpSpPr>
        <p:grpSpPr>
          <a:xfrm>
            <a:off x="4585573" y="2589075"/>
            <a:ext cx="4639619" cy="246064"/>
            <a:chOff x="-466083" y="497450"/>
            <a:chExt cx="4639618" cy="246062"/>
          </a:xfrm>
        </p:grpSpPr>
        <p:sp>
          <p:nvSpPr>
            <p:cNvPr id="833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4" name="recipe for proving that Y is NP-complete"/>
            <p:cNvSpPr txBox="1"/>
            <p:nvPr/>
          </p:nvSpPr>
          <p:spPr>
            <a:xfrm>
              <a:off x="193388" y="497450"/>
              <a:ext cx="3980147" cy="246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t>recipe for proving that Y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7582774" y="3868524"/>
            <a:ext cx="3168518" cy="260351"/>
            <a:chOff x="-466083" y="481499"/>
            <a:chExt cx="3168517" cy="260350"/>
          </a:xfrm>
        </p:grpSpPr>
        <p:sp>
          <p:nvSpPr>
            <p:cNvPr id="836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7" name="X and Y are NP-complete"/>
            <p:cNvSpPr txBox="1"/>
            <p:nvPr/>
          </p:nvSpPr>
          <p:spPr>
            <a:xfrm>
              <a:off x="235748" y="481499"/>
              <a:ext cx="2466687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t> and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are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sp>
        <p:nvSpPr>
          <p:cNvPr id="839" name="Rectangle"/>
          <p:cNvSpPr/>
          <p:nvPr/>
        </p:nvSpPr>
        <p:spPr>
          <a:xfrm>
            <a:off x="4522073" y="2371870"/>
            <a:ext cx="4927534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0" name="Rectangle"/>
          <p:cNvSpPr/>
          <p:nvPr/>
        </p:nvSpPr>
        <p:spPr>
          <a:xfrm>
            <a:off x="5157073" y="3108470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1" name="Rectangle"/>
          <p:cNvSpPr/>
          <p:nvPr/>
        </p:nvSpPr>
        <p:spPr>
          <a:xfrm>
            <a:off x="7482223" y="3805165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842" name="Picture 84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75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0" animBg="1" advAuto="0"/>
      <p:bldP spid="839" grpId="0" animBg="1" advAuto="0"/>
      <p:bldP spid="840" grpId="0" animBg="1" advAuto="0"/>
      <p:bldP spid="84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166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170" name="Group"/>
          <p:cNvGrpSpPr/>
          <p:nvPr/>
        </p:nvGrpSpPr>
        <p:grpSpPr>
          <a:xfrm>
            <a:off x="5295360" y="4619662"/>
            <a:ext cx="5348463" cy="1111848"/>
            <a:chOff x="8210" y="0"/>
            <a:chExt cx="5348461" cy="1111847"/>
          </a:xfrm>
        </p:grpSpPr>
        <p:sp>
          <p:nvSpPr>
            <p:cNvPr id="168" name="computational model supplemented by special piece of hardware that solves instances of Y in a single step"/>
            <p:cNvSpPr txBox="1"/>
            <p:nvPr/>
          </p:nvSpPr>
          <p:spPr>
            <a:xfrm>
              <a:off x="8209" y="574637"/>
              <a:ext cx="5348464" cy="537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t>computational model supplemented by special piece</a:t>
              </a:r>
              <a:br/>
              <a:r>
                <a:t>of hardware that solves instances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in a single step</a:t>
              </a:r>
            </a:p>
          </p:txBody>
        </p:sp>
        <p:sp>
          <p:nvSpPr>
            <p:cNvPr id="169" name="Line"/>
            <p:cNvSpPr/>
            <p:nvPr/>
          </p:nvSpPr>
          <p:spPr>
            <a:xfrm>
              <a:off x="1020847" y="0"/>
              <a:ext cx="207103" cy="48573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1702910" y="6819900"/>
            <a:ext cx="8862692" cy="2309143"/>
            <a:chOff x="44449" y="0"/>
            <a:chExt cx="8862690" cy="2309142"/>
          </a:xfrm>
        </p:grpSpPr>
        <p:sp>
          <p:nvSpPr>
            <p:cNvPr id="171" name="Rectangle"/>
            <p:cNvSpPr/>
            <p:nvPr/>
          </p:nvSpPr>
          <p:spPr>
            <a:xfrm>
              <a:off x="1729334" y="0"/>
              <a:ext cx="4762501" cy="1889761"/>
            </a:xfrm>
            <a:prstGeom prst="rect">
              <a:avLst/>
            </a:prstGeom>
            <a:noFill/>
            <a:ln w="19050" cap="rnd">
              <a:solidFill>
                <a:srgbClr val="60606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2" name="instance I (of X)"/>
            <p:cNvSpPr txBox="1"/>
            <p:nvPr/>
          </p:nvSpPr>
          <p:spPr>
            <a:xfrm>
              <a:off x="44450" y="436033"/>
              <a:ext cx="1184240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br/>
              <a:r>
                <a:t>instance I</a:t>
              </a:r>
              <a:br/>
              <a:r>
                <a:t>(of X)</a:t>
              </a:r>
            </a:p>
          </p:txBody>
        </p:sp>
        <p:sp>
          <p:nvSpPr>
            <p:cNvPr id="173" name="Line"/>
            <p:cNvSpPr/>
            <p:nvPr/>
          </p:nvSpPr>
          <p:spPr>
            <a:xfrm flipV="1">
              <a:off x="1265078" y="931332"/>
              <a:ext cx="101826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5943193" y="929070"/>
              <a:ext cx="1295402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5" name="solution S to I"/>
            <p:cNvSpPr txBox="1"/>
            <p:nvPr/>
          </p:nvSpPr>
          <p:spPr>
            <a:xfrm>
              <a:off x="7281774" y="774700"/>
              <a:ext cx="1625367" cy="33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solution S to I</a:t>
              </a:r>
            </a:p>
          </p:txBody>
        </p:sp>
        <p:sp>
          <p:nvSpPr>
            <p:cNvPr id="176" name="Square"/>
            <p:cNvSpPr/>
            <p:nvPr/>
          </p:nvSpPr>
          <p:spPr>
            <a:xfrm>
              <a:off x="334364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7" name="Square"/>
            <p:cNvSpPr/>
            <p:nvPr/>
          </p:nvSpPr>
          <p:spPr>
            <a:xfrm>
              <a:off x="334364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8" name="Square"/>
            <p:cNvSpPr/>
            <p:nvPr/>
          </p:nvSpPr>
          <p:spPr>
            <a:xfrm>
              <a:off x="4689281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9" name="Square"/>
            <p:cNvSpPr/>
            <p:nvPr/>
          </p:nvSpPr>
          <p:spPr>
            <a:xfrm>
              <a:off x="5428138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0" name="Square"/>
            <p:cNvSpPr/>
            <p:nvPr/>
          </p:nvSpPr>
          <p:spPr>
            <a:xfrm>
              <a:off x="4689281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1" name="Square"/>
            <p:cNvSpPr/>
            <p:nvPr/>
          </p:nvSpPr>
          <p:spPr>
            <a:xfrm>
              <a:off x="5428138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4767737" y="811666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4767737" y="1050991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" name="Square"/>
            <p:cNvSpPr/>
            <p:nvPr/>
          </p:nvSpPr>
          <p:spPr>
            <a:xfrm>
              <a:off x="269340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5" name="Square"/>
            <p:cNvSpPr/>
            <p:nvPr/>
          </p:nvSpPr>
          <p:spPr>
            <a:xfrm>
              <a:off x="269340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2766499" y="780062"/>
              <a:ext cx="564450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2766499" y="1082603"/>
              <a:ext cx="564450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8" name="Rectangle"/>
            <p:cNvSpPr/>
            <p:nvPr/>
          </p:nvSpPr>
          <p:spPr>
            <a:xfrm>
              <a:off x="5418543" y="690880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9" name="Square"/>
            <p:cNvSpPr/>
            <p:nvPr/>
          </p:nvSpPr>
          <p:spPr>
            <a:xfrm>
              <a:off x="3343645" y="885049"/>
              <a:ext cx="85797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0" name="Square"/>
            <p:cNvSpPr/>
            <p:nvPr/>
          </p:nvSpPr>
          <p:spPr>
            <a:xfrm>
              <a:off x="2688890" y="885049"/>
              <a:ext cx="85796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 flipV="1">
              <a:off x="2761983" y="929075"/>
              <a:ext cx="568966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2" name="Rectangle"/>
            <p:cNvSpPr/>
            <p:nvPr/>
          </p:nvSpPr>
          <p:spPr>
            <a:xfrm>
              <a:off x="3343645" y="550898"/>
              <a:ext cx="1528517" cy="762001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3" name="Algorithm for Y"/>
            <p:cNvSpPr txBox="1"/>
            <p:nvPr/>
          </p:nvSpPr>
          <p:spPr>
            <a:xfrm>
              <a:off x="3495989" y="617220"/>
              <a:ext cx="1223829" cy="627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8702" marR="58702" defTabSz="1295400"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Algorithm</a:t>
              </a:r>
              <a:br/>
              <a:r>
                <a:t>for Y</a:t>
              </a:r>
            </a:p>
          </p:txBody>
        </p:sp>
        <p:sp>
          <p:nvSpPr>
            <p:cNvPr id="194" name="Rectangle"/>
            <p:cNvSpPr/>
            <p:nvPr/>
          </p:nvSpPr>
          <p:spPr>
            <a:xfrm>
              <a:off x="2296036" y="693137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5" name="Algorithm for X"/>
            <p:cNvSpPr txBox="1"/>
            <p:nvPr/>
          </p:nvSpPr>
          <p:spPr>
            <a:xfrm>
              <a:off x="3180239" y="1978942"/>
              <a:ext cx="179969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Algorithm for X</a:t>
              </a:r>
            </a:p>
          </p:txBody>
        </p:sp>
      </p:grpSp>
      <p:pic>
        <p:nvPicPr>
          <p:cNvPr id="197" name="Picture 196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1" build="p" bldLvl="5" animBg="1" advAuto="0"/>
      <p:bldP spid="170" grpId="3" animBg="1" advAuto="0"/>
      <p:bldP spid="196" grpId="2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6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47" name="Theorem.  3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</a:t>
            </a:r>
          </a:p>
          <a:p>
            <a:pPr lvl="1"/>
            <a:r>
              <a:t>Suffices to show that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/>
              <a:t>3-Sat</a:t>
            </a:r>
            <a:r>
              <a:t> since </a:t>
            </a:r>
            <a:r>
              <a:rPr cap="small"/>
              <a:t>3-Sat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</a:t>
            </a:r>
          </a:p>
          <a:p>
            <a:pPr lvl="1"/>
            <a:r>
              <a:t>Given a combinational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, we construct an instance </a:t>
            </a:r>
            <a:r>
              <a:rPr>
                <a:latin typeface="Times"/>
                <a:ea typeface="Times"/>
                <a:cs typeface="Times"/>
                <a:sym typeface="Times"/>
              </a:rPr>
              <a:t>Φ </a:t>
            </a:r>
            <a:r>
              <a:t>of </a:t>
            </a:r>
            <a:r>
              <a:rPr cap="small"/>
              <a:t>3-Sat</a:t>
            </a:r>
            <a:br>
              <a:rPr cap="small"/>
            </a:br>
            <a:r>
              <a:t>that is satisfiable iff the inputs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can be set so that it outputs </a:t>
            </a:r>
            <a:r>
              <a:rPr>
                <a:latin typeface="Times"/>
                <a:ea typeface="Times"/>
                <a:cs typeface="Times"/>
                <a:sym typeface="Times"/>
              </a:rPr>
              <a:t>1</a:t>
            </a:r>
            <a:r>
              <a:t>.</a:t>
            </a:r>
          </a:p>
        </p:txBody>
      </p:sp>
      <p:sp>
        <p:nvSpPr>
          <p:cNvPr id="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pic>
        <p:nvPicPr>
          <p:cNvPr id="849" name="Picture 848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89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0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1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52" name="Construction.  Let K be any circu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000000"/>
                </a:solidFill>
              </a:rPr>
              <a:t>Let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be any circuit.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1.</a:t>
            </a:r>
            <a:r>
              <a:t>  Create a </a:t>
            </a:r>
            <a:r>
              <a:rPr cap="small"/>
              <a:t>3-Sat</a:t>
            </a:r>
            <a:r>
              <a:t> variable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t> for each circuit element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t>.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2.</a:t>
            </a:r>
            <a:r>
              <a:t>  Make circuit compute correct values at each node: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>
                <a:latin typeface="Times"/>
                <a:ea typeface="Times"/>
                <a:cs typeface="Times"/>
                <a:sym typeface="Times"/>
              </a:rPr>
              <a:t> = ¬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baseline="-5999"/>
              <a:t>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2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rPr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∧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3.</a:t>
            </a:r>
            <a:r>
              <a:t>  Hard-coded input values and output value.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</a:t>
            </a:r>
            <a:r>
              <a:rPr>
                <a:latin typeface="Times"/>
                <a:ea typeface="Times"/>
                <a:cs typeface="Times"/>
                <a:sym typeface="Times"/>
              </a:rPr>
              <a:t> = 0  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1</a:t>
            </a:r>
            <a:r>
              <a:t>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</p:txBody>
      </p:sp>
      <p:grpSp>
        <p:nvGrpSpPr>
          <p:cNvPr id="856" name="Group"/>
          <p:cNvGrpSpPr/>
          <p:nvPr/>
        </p:nvGrpSpPr>
        <p:grpSpPr>
          <a:xfrm>
            <a:off x="8074523" y="8673535"/>
            <a:ext cx="2236419" cy="209627"/>
            <a:chOff x="0" y="0"/>
            <a:chExt cx="2236418" cy="209626"/>
          </a:xfrm>
        </p:grpSpPr>
        <p:sp>
          <p:nvSpPr>
            <p:cNvPr id="853" name="0"/>
            <p:cNvSpPr txBox="1"/>
            <p:nvPr/>
          </p:nvSpPr>
          <p:spPr>
            <a:xfrm>
              <a:off x="-1" y="0"/>
              <a:ext cx="216108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854" name="?"/>
            <p:cNvSpPr txBox="1"/>
            <p:nvPr/>
          </p:nvSpPr>
          <p:spPr>
            <a:xfrm>
              <a:off x="932884" y="0"/>
              <a:ext cx="167872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855" name="?"/>
            <p:cNvSpPr txBox="1"/>
            <p:nvPr/>
          </p:nvSpPr>
          <p:spPr>
            <a:xfrm>
              <a:off x="2068546" y="0"/>
              <a:ext cx="167873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pic>
        <p:nvPicPr>
          <p:cNvPr id="857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91" y="3780084"/>
            <a:ext cx="2291645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68" y="4281311"/>
            <a:ext cx="3872090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4781691"/>
            <a:ext cx="3734365" cy="386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"/>
          <p:cNvGrpSpPr/>
          <p:nvPr/>
        </p:nvGrpSpPr>
        <p:grpSpPr>
          <a:xfrm>
            <a:off x="8177953" y="6455833"/>
            <a:ext cx="2255521" cy="2086752"/>
            <a:chOff x="449455" y="0"/>
            <a:chExt cx="2255520" cy="2086750"/>
          </a:xfrm>
        </p:grpSpPr>
        <p:grpSp>
          <p:nvGrpSpPr>
            <p:cNvPr id="862" name="Group"/>
            <p:cNvGrpSpPr/>
            <p:nvPr/>
          </p:nvGrpSpPr>
          <p:grpSpPr>
            <a:xfrm>
              <a:off x="774574" y="1001324"/>
              <a:ext cx="352215" cy="365196"/>
              <a:chOff x="0" y="50799"/>
              <a:chExt cx="352213" cy="365195"/>
            </a:xfrm>
          </p:grpSpPr>
          <p:sp>
            <p:nvSpPr>
              <p:cNvPr id="860" name="Oval"/>
              <p:cNvSpPr/>
              <p:nvPr/>
            </p:nvSpPr>
            <p:spPr>
              <a:xfrm>
                <a:off x="0" y="6829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1" name="∨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∨</a:t>
                </a:r>
              </a:p>
            </p:txBody>
          </p:sp>
        </p:grpSp>
        <p:sp>
          <p:nvSpPr>
            <p:cNvPr id="863" name="Circle"/>
            <p:cNvSpPr/>
            <p:nvPr/>
          </p:nvSpPr>
          <p:spPr>
            <a:xfrm>
              <a:off x="449455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4" name="Circle"/>
            <p:cNvSpPr/>
            <p:nvPr/>
          </p:nvSpPr>
          <p:spPr>
            <a:xfrm>
              <a:off x="1300637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Connection Line"/>
            <p:cNvSpPr/>
            <p:nvPr/>
          </p:nvSpPr>
          <p:spPr>
            <a:xfrm>
              <a:off x="514948" y="1356924"/>
              <a:ext cx="342787" cy="63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89" name="Connection Line"/>
            <p:cNvSpPr/>
            <p:nvPr/>
          </p:nvSpPr>
          <p:spPr>
            <a:xfrm>
              <a:off x="1030937" y="1356924"/>
              <a:ext cx="295440" cy="63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grpSp>
          <p:nvGrpSpPr>
            <p:cNvPr id="869" name="Group"/>
            <p:cNvGrpSpPr/>
            <p:nvPr/>
          </p:nvGrpSpPr>
          <p:grpSpPr>
            <a:xfrm>
              <a:off x="1643819" y="0"/>
              <a:ext cx="352214" cy="366325"/>
              <a:chOff x="0" y="50799"/>
              <a:chExt cx="352213" cy="366324"/>
            </a:xfrm>
          </p:grpSpPr>
          <p:sp>
            <p:nvSpPr>
              <p:cNvPr id="867" name="Circle"/>
              <p:cNvSpPr/>
              <p:nvPr/>
            </p:nvSpPr>
            <p:spPr>
              <a:xfrm>
                <a:off x="0" y="67168"/>
                <a:ext cx="352214" cy="349957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8" name="∧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∧</a:t>
                </a:r>
              </a:p>
            </p:txBody>
          </p:sp>
        </p:grpSp>
        <p:grpSp>
          <p:nvGrpSpPr>
            <p:cNvPr id="872" name="Group"/>
            <p:cNvGrpSpPr/>
            <p:nvPr/>
          </p:nvGrpSpPr>
          <p:grpSpPr>
            <a:xfrm>
              <a:off x="2352762" y="963224"/>
              <a:ext cx="352214" cy="431801"/>
              <a:chOff x="0" y="6349"/>
              <a:chExt cx="352213" cy="431800"/>
            </a:xfrm>
          </p:grpSpPr>
          <p:sp>
            <p:nvSpPr>
              <p:cNvPr id="870" name="Oval"/>
              <p:cNvSpPr/>
              <p:nvPr/>
            </p:nvSpPr>
            <p:spPr>
              <a:xfrm>
                <a:off x="0" y="6194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1" name="¬"/>
              <p:cNvSpPr txBox="1"/>
              <p:nvPr/>
            </p:nvSpPr>
            <p:spPr>
              <a:xfrm>
                <a:off x="11377" y="6349"/>
                <a:ext cx="30406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¬</a:t>
                </a:r>
              </a:p>
            </p:txBody>
          </p:sp>
        </p:grpSp>
        <p:sp>
          <p:nvSpPr>
            <p:cNvPr id="890" name="Connection Line"/>
            <p:cNvSpPr/>
            <p:nvPr/>
          </p:nvSpPr>
          <p:spPr>
            <a:xfrm>
              <a:off x="1095646" y="355600"/>
              <a:ext cx="574504" cy="66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91" name="Connection Line"/>
            <p:cNvSpPr/>
            <p:nvPr/>
          </p:nvSpPr>
          <p:spPr>
            <a:xfrm>
              <a:off x="1942670" y="355600"/>
              <a:ext cx="432518" cy="60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75" name="Circle"/>
            <p:cNvSpPr/>
            <p:nvPr/>
          </p:nvSpPr>
          <p:spPr>
            <a:xfrm>
              <a:off x="2472423" y="1989666"/>
              <a:ext cx="97086" cy="97085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92" name="Connection Line"/>
            <p:cNvSpPr/>
            <p:nvPr/>
          </p:nvSpPr>
          <p:spPr>
            <a:xfrm>
              <a:off x="2521412" y="1395024"/>
              <a:ext cx="5471" cy="59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pic>
        <p:nvPicPr>
          <p:cNvPr id="878" name="image.pdf" descr="image.pdf"/>
          <p:cNvPicPr>
            <a:picLocks/>
          </p:cNvPicPr>
          <p:nvPr/>
        </p:nvPicPr>
        <p:blipFill>
          <a:blip r:embed="rId5"/>
          <a:srcRect l="1712" r="9674"/>
          <a:stretch>
            <a:fillRect/>
          </a:stretch>
        </p:blipFill>
        <p:spPr>
          <a:xfrm>
            <a:off x="5092700" y="6209735"/>
            <a:ext cx="292100" cy="404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image.pdf" descr="image.pdf"/>
          <p:cNvPicPr>
            <a:picLocks/>
          </p:cNvPicPr>
          <p:nvPr/>
        </p:nvPicPr>
        <p:blipFill>
          <a:blip r:embed="rId6"/>
          <a:srcRect t="843"/>
          <a:stretch>
            <a:fillRect/>
          </a:stretch>
        </p:blipFill>
        <p:spPr>
          <a:xfrm>
            <a:off x="5092700" y="6680200"/>
            <a:ext cx="295769" cy="364914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grpSp>
        <p:nvGrpSpPr>
          <p:cNvPr id="887" name="Group"/>
          <p:cNvGrpSpPr/>
          <p:nvPr/>
        </p:nvGrpSpPr>
        <p:grpSpPr>
          <a:xfrm>
            <a:off x="7728498" y="6083300"/>
            <a:ext cx="3145216" cy="2614423"/>
            <a:chOff x="0" y="0"/>
            <a:chExt cx="3145215" cy="2614422"/>
          </a:xfrm>
        </p:grpSpPr>
        <p:sp>
          <p:nvSpPr>
            <p:cNvPr id="881" name="x0"/>
            <p:cNvSpPr txBox="1"/>
            <p:nvPr/>
          </p:nvSpPr>
          <p:spPr>
            <a:xfrm>
              <a:off x="1683173" y="0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0</a:t>
              </a:r>
            </a:p>
          </p:txBody>
        </p:sp>
        <p:sp>
          <p:nvSpPr>
            <p:cNvPr id="882" name="x2"/>
            <p:cNvSpPr txBox="1"/>
            <p:nvPr/>
          </p:nvSpPr>
          <p:spPr>
            <a:xfrm>
              <a:off x="2876408" y="1422682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2</a:t>
              </a:r>
            </a:p>
          </p:txBody>
        </p:sp>
        <p:sp>
          <p:nvSpPr>
            <p:cNvPr id="883" name="x1"/>
            <p:cNvSpPr txBox="1"/>
            <p:nvPr/>
          </p:nvSpPr>
          <p:spPr>
            <a:xfrm>
              <a:off x="350802" y="14235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1</a:t>
              </a:r>
            </a:p>
          </p:txBody>
        </p:sp>
        <p:sp>
          <p:nvSpPr>
            <p:cNvPr id="884" name="x3"/>
            <p:cNvSpPr txBox="1"/>
            <p:nvPr/>
          </p:nvSpPr>
          <p:spPr>
            <a:xfrm>
              <a:off x="2730499" y="2275275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3</a:t>
              </a:r>
            </a:p>
          </p:txBody>
        </p:sp>
        <p:sp>
          <p:nvSpPr>
            <p:cNvPr id="885" name="x4"/>
            <p:cNvSpPr txBox="1"/>
            <p:nvPr/>
          </p:nvSpPr>
          <p:spPr>
            <a:xfrm>
              <a:off x="1469813" y="22744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4</a:t>
              </a:r>
            </a:p>
          </p:txBody>
        </p:sp>
        <p:sp>
          <p:nvSpPr>
            <p:cNvPr id="886" name="x5"/>
            <p:cNvSpPr txBox="1"/>
            <p:nvPr/>
          </p:nvSpPr>
          <p:spPr>
            <a:xfrm>
              <a:off x="-1" y="2275840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5</a:t>
              </a:r>
            </a:p>
          </p:txBody>
        </p:sp>
      </p:grpSp>
      <p:pic>
        <p:nvPicPr>
          <p:cNvPr id="893" name="Picture 892" descr="tem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7889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" grpId="0" build="p" bldLvl="5" animBg="1" advAuto="0"/>
      <p:bldP spid="856" grpId="0" animBg="1" advAuto="0"/>
      <p:bldP spid="857" grpId="0" animBg="1" advAuto="0"/>
      <p:bldP spid="858" grpId="0" animBg="1" advAuto="0"/>
      <p:bldP spid="859" grpId="0" animBg="1" advAuto="0"/>
      <p:bldP spid="877" grpId="0" animBg="1" advAuto="0"/>
      <p:bldP spid="878" grpId="0" animBg="1" advAuto="0"/>
      <p:bldP spid="879" grpId="0" animBg="1" advAuto="0"/>
      <p:bldP spid="887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95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96" name="Construction.  [continued]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606060"/>
                </a:solidFill>
              </a:rPr>
              <a:t>[continued]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r>
              <a:t>Step 4.  </a:t>
            </a:r>
            <a:r>
              <a:rPr>
                <a:solidFill>
                  <a:srgbClr val="000000"/>
                </a:solidFill>
              </a:rPr>
              <a:t>Turn clauses of length 1 or 2 into clauses of length 3.</a:t>
            </a:r>
          </a:p>
          <a:p>
            <a:pPr lvl="1"/>
            <a:r>
              <a:t>Create four new variables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t>.</a:t>
            </a:r>
          </a:p>
          <a:p>
            <a:pPr lvl="1"/>
            <a:r>
              <a:t>Add 8 clauses to force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 = </a:t>
            </a:r>
            <a:r>
              <a:rPr>
                <a:latin typeface="Times"/>
                <a:ea typeface="Times"/>
                <a:cs typeface="Times"/>
                <a:sym typeface="Times"/>
              </a:rPr>
              <a:t>0</a:t>
            </a:r>
            <a:r>
              <a:t>:</a:t>
            </a:r>
            <a:br/>
            <a:br/>
            <a:br/>
            <a:endParaRPr/>
          </a:p>
          <a:p>
            <a:pPr lvl="1"/>
            <a:r>
              <a:t>Replace any clause with a single term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Replace any clause with two terms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</p:txBody>
      </p:sp>
      <p:sp>
        <p:nvSpPr>
          <p:cNvPr id="8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89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26" y="4052565"/>
            <a:ext cx="9337452" cy="783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99" name="Picture 89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801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0" build="p" bldLvl="5" animBg="1" advAuto="0"/>
      <p:bldP spid="898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3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904" name="Lemma.  Φ is satisfiable iff the inputs of K can be set so that it outputs 1.  Pf.  ⇐  Suppose there are inputs of K that make it output 1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 iff the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there are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make it output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Can propagate input values to create values at all nodes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This set of values 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satisfiable.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We claim that the set of values corresponding to the circuit inputs constitutes a way to make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output 1.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 </a:t>
            </a:r>
            <a:r>
              <a:rPr cap="small"/>
              <a:t>3-Sat</a:t>
            </a:r>
            <a:r>
              <a:rPr>
                <a:uFill>
                  <a:solidFill>
                    <a:srgbClr val="000000"/>
                  </a:solidFill>
                </a:uFill>
              </a:rPr>
              <a:t> clauses were designed to ensure that the values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assigned to all node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exactly match what the circuit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would compute for these nodes.  ▪</a:t>
            </a:r>
          </a:p>
        </p:txBody>
      </p:sp>
      <p:sp>
        <p:nvSpPr>
          <p:cNvPr id="9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grpSp>
        <p:nvGrpSpPr>
          <p:cNvPr id="935" name="Group"/>
          <p:cNvGrpSpPr/>
          <p:nvPr/>
        </p:nvGrpSpPr>
        <p:grpSpPr>
          <a:xfrm>
            <a:off x="8617498" y="6591299"/>
            <a:ext cx="3145216" cy="2799863"/>
            <a:chOff x="0" y="0"/>
            <a:chExt cx="3145214" cy="2799861"/>
          </a:xfrm>
        </p:grpSpPr>
        <p:grpSp>
          <p:nvGrpSpPr>
            <p:cNvPr id="909" name="Group"/>
            <p:cNvGrpSpPr/>
            <p:nvPr/>
          </p:nvGrpSpPr>
          <p:grpSpPr>
            <a:xfrm>
              <a:off x="346025" y="2590235"/>
              <a:ext cx="2236419" cy="209627"/>
              <a:chOff x="0" y="0"/>
              <a:chExt cx="2236418" cy="209626"/>
            </a:xfrm>
          </p:grpSpPr>
          <p:sp>
            <p:nvSpPr>
              <p:cNvPr id="906" name="0"/>
              <p:cNvSpPr txBox="1"/>
              <p:nvPr/>
            </p:nvSpPr>
            <p:spPr>
              <a:xfrm>
                <a:off x="-1" y="0"/>
                <a:ext cx="216108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907" name="?"/>
              <p:cNvSpPr txBox="1"/>
              <p:nvPr/>
            </p:nvSpPr>
            <p:spPr>
              <a:xfrm>
                <a:off x="932884" y="0"/>
                <a:ext cx="167872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908" name="?"/>
              <p:cNvSpPr txBox="1"/>
              <p:nvPr/>
            </p:nvSpPr>
            <p:spPr>
              <a:xfrm>
                <a:off x="2068546" y="0"/>
                <a:ext cx="167873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</p:grpSp>
        <p:grpSp>
          <p:nvGrpSpPr>
            <p:cNvPr id="927" name="Group"/>
            <p:cNvGrpSpPr/>
            <p:nvPr/>
          </p:nvGrpSpPr>
          <p:grpSpPr>
            <a:xfrm>
              <a:off x="449455" y="372533"/>
              <a:ext cx="2255521" cy="2086752"/>
              <a:chOff x="449455" y="0"/>
              <a:chExt cx="2255520" cy="2086750"/>
            </a:xfrm>
          </p:grpSpPr>
          <p:grpSp>
            <p:nvGrpSpPr>
              <p:cNvPr id="912" name="Group"/>
              <p:cNvGrpSpPr/>
              <p:nvPr/>
            </p:nvGrpSpPr>
            <p:grpSpPr>
              <a:xfrm>
                <a:off x="774574" y="1001324"/>
                <a:ext cx="352215" cy="365196"/>
                <a:chOff x="0" y="50799"/>
                <a:chExt cx="352213" cy="365195"/>
              </a:xfrm>
            </p:grpSpPr>
            <p:sp>
              <p:nvSpPr>
                <p:cNvPr id="910" name="Oval"/>
                <p:cNvSpPr/>
                <p:nvPr/>
              </p:nvSpPr>
              <p:spPr>
                <a:xfrm>
                  <a:off x="0" y="6829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1" name="∨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∨</a:t>
                  </a:r>
                </a:p>
              </p:txBody>
            </p:sp>
          </p:grpSp>
          <p:sp>
            <p:nvSpPr>
              <p:cNvPr id="913" name="Circle"/>
              <p:cNvSpPr/>
              <p:nvPr/>
            </p:nvSpPr>
            <p:spPr>
              <a:xfrm>
                <a:off x="449455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4" name="Circle"/>
              <p:cNvSpPr/>
              <p:nvPr/>
            </p:nvSpPr>
            <p:spPr>
              <a:xfrm>
                <a:off x="1300637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6" name="Connection Line"/>
              <p:cNvSpPr/>
              <p:nvPr/>
            </p:nvSpPr>
            <p:spPr>
              <a:xfrm>
                <a:off x="514948" y="1356924"/>
                <a:ext cx="342787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7" name="Connection Line"/>
              <p:cNvSpPr/>
              <p:nvPr/>
            </p:nvSpPr>
            <p:spPr>
              <a:xfrm>
                <a:off x="1030937" y="1356924"/>
                <a:ext cx="295440" cy="636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grpSp>
            <p:nvGrpSpPr>
              <p:cNvPr id="919" name="Group"/>
              <p:cNvGrpSpPr/>
              <p:nvPr/>
            </p:nvGrpSpPr>
            <p:grpSpPr>
              <a:xfrm>
                <a:off x="1643819" y="0"/>
                <a:ext cx="352214" cy="366325"/>
                <a:chOff x="0" y="50799"/>
                <a:chExt cx="352213" cy="366324"/>
              </a:xfrm>
            </p:grpSpPr>
            <p:sp>
              <p:nvSpPr>
                <p:cNvPr id="917" name="Circle"/>
                <p:cNvSpPr/>
                <p:nvPr/>
              </p:nvSpPr>
              <p:spPr>
                <a:xfrm>
                  <a:off x="0" y="67168"/>
                  <a:ext cx="352214" cy="349957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∧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∧</a:t>
                  </a:r>
                </a:p>
              </p:txBody>
            </p:sp>
          </p:grpSp>
          <p:grpSp>
            <p:nvGrpSpPr>
              <p:cNvPr id="922" name="Group"/>
              <p:cNvGrpSpPr/>
              <p:nvPr/>
            </p:nvGrpSpPr>
            <p:grpSpPr>
              <a:xfrm>
                <a:off x="2352762" y="963224"/>
                <a:ext cx="352214" cy="431801"/>
                <a:chOff x="0" y="6349"/>
                <a:chExt cx="352213" cy="431800"/>
              </a:xfrm>
            </p:grpSpPr>
            <p:sp>
              <p:nvSpPr>
                <p:cNvPr id="920" name="Oval"/>
                <p:cNvSpPr/>
                <p:nvPr/>
              </p:nvSpPr>
              <p:spPr>
                <a:xfrm>
                  <a:off x="0" y="6194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21" name="¬"/>
                <p:cNvSpPr txBox="1"/>
                <p:nvPr/>
              </p:nvSpPr>
              <p:spPr>
                <a:xfrm>
                  <a:off x="11377" y="6349"/>
                  <a:ext cx="30406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¬</a:t>
                  </a:r>
                </a:p>
              </p:txBody>
            </p:sp>
          </p:grpSp>
          <p:sp>
            <p:nvSpPr>
              <p:cNvPr id="938" name="Connection Line"/>
              <p:cNvSpPr/>
              <p:nvPr/>
            </p:nvSpPr>
            <p:spPr>
              <a:xfrm>
                <a:off x="1095646" y="355600"/>
                <a:ext cx="574504" cy="661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9" name="Connection Line"/>
              <p:cNvSpPr/>
              <p:nvPr/>
            </p:nvSpPr>
            <p:spPr>
              <a:xfrm>
                <a:off x="1942670" y="355600"/>
                <a:ext cx="432518" cy="607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25" name="Circle"/>
              <p:cNvSpPr/>
              <p:nvPr/>
            </p:nvSpPr>
            <p:spPr>
              <a:xfrm>
                <a:off x="2472423" y="1989666"/>
                <a:ext cx="97086" cy="97085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0" name="Connection Line"/>
              <p:cNvSpPr/>
              <p:nvPr/>
            </p:nvSpPr>
            <p:spPr>
              <a:xfrm>
                <a:off x="2521412" y="1395024"/>
                <a:ext cx="5471" cy="594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934" name="Group"/>
            <p:cNvGrpSpPr/>
            <p:nvPr/>
          </p:nvGrpSpPr>
          <p:grpSpPr>
            <a:xfrm>
              <a:off x="-1" y="0"/>
              <a:ext cx="3145217" cy="2614423"/>
              <a:chOff x="0" y="0"/>
              <a:chExt cx="3145215" cy="2614422"/>
            </a:xfrm>
          </p:grpSpPr>
          <p:sp>
            <p:nvSpPr>
              <p:cNvPr id="928" name="x0"/>
              <p:cNvSpPr txBox="1"/>
              <p:nvPr/>
            </p:nvSpPr>
            <p:spPr>
              <a:xfrm>
                <a:off x="1683173" y="0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0</a:t>
                </a:r>
              </a:p>
            </p:txBody>
          </p:sp>
          <p:sp>
            <p:nvSpPr>
              <p:cNvPr id="929" name="x2"/>
              <p:cNvSpPr txBox="1"/>
              <p:nvPr/>
            </p:nvSpPr>
            <p:spPr>
              <a:xfrm>
                <a:off x="2876408" y="1422682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2</a:t>
                </a:r>
              </a:p>
            </p:txBody>
          </p:sp>
          <p:sp>
            <p:nvSpPr>
              <p:cNvPr id="930" name="x1"/>
              <p:cNvSpPr txBox="1"/>
              <p:nvPr/>
            </p:nvSpPr>
            <p:spPr>
              <a:xfrm>
                <a:off x="350802" y="14235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1</a:t>
                </a:r>
              </a:p>
            </p:txBody>
          </p:sp>
          <p:sp>
            <p:nvSpPr>
              <p:cNvPr id="931" name="x3"/>
              <p:cNvSpPr txBox="1"/>
              <p:nvPr/>
            </p:nvSpPr>
            <p:spPr>
              <a:xfrm>
                <a:off x="2730499" y="2275275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3</a:t>
                </a:r>
              </a:p>
            </p:txBody>
          </p:sp>
          <p:sp>
            <p:nvSpPr>
              <p:cNvPr id="932" name="x4"/>
              <p:cNvSpPr txBox="1"/>
              <p:nvPr/>
            </p:nvSpPr>
            <p:spPr>
              <a:xfrm>
                <a:off x="1469813" y="22744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4</a:t>
                </a:r>
              </a:p>
            </p:txBody>
          </p:sp>
          <p:sp>
            <p:nvSpPr>
              <p:cNvPr id="933" name="x5"/>
              <p:cNvSpPr txBox="1"/>
              <p:nvPr/>
            </p:nvSpPr>
            <p:spPr>
              <a:xfrm>
                <a:off x="-1" y="2275840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5</a:t>
                </a:r>
              </a:p>
            </p:txBody>
          </p:sp>
        </p:grpSp>
      </p:grpSp>
      <p:pic>
        <p:nvPicPr>
          <p:cNvPr id="941" name="Picture 940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04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" grpId="0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4" name="Sat poly-time reduces to all of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cap="small"/>
              <a:t>Sat</a:t>
            </a:r>
            <a:r>
              <a:t> poly-time reduces to all of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these problems (and many, many more)</a:t>
            </a:r>
          </a:p>
        </p:txBody>
      </p:sp>
      <p:sp>
        <p:nvSpPr>
          <p:cNvPr id="945" name="Implications of Kar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</a:t>
            </a:r>
          </a:p>
        </p:txBody>
      </p:sp>
      <p:sp>
        <p:nvSpPr>
          <p:cNvPr id="9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cxnSp>
        <p:nvCxnSpPr>
          <p:cNvPr id="947" name="Connection Line"/>
          <p:cNvCxnSpPr>
            <a:cxnSpLocks/>
            <a:stCxn id="966" idx="2"/>
            <a:endCxn id="948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48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949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50" name="Connection Line"/>
          <p:cNvCxnSpPr>
            <a:cxnSpLocks/>
            <a:stCxn id="948" idx="2"/>
            <a:endCxn id="949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1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52" name="Connection Line"/>
          <p:cNvCxnSpPr>
            <a:cxnSpLocks/>
            <a:stCxn id="948" idx="2"/>
            <a:endCxn id="951" idx="0"/>
          </p:cNvCxnSpPr>
          <p:nvPr/>
        </p:nvCxnSpPr>
        <p:spPr>
          <a:xfrm flipH="1">
            <a:off x="2128238" y="3959197"/>
            <a:ext cx="4510475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3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954" name="Connection Line"/>
          <p:cNvCxnSpPr>
            <a:cxnSpLocks/>
            <a:stCxn id="951" idx="2"/>
            <a:endCxn id="953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5" name="3-Sat poly-time reduces to Independent-Set"/>
          <p:cNvSpPr txBox="1"/>
          <p:nvPr/>
        </p:nvSpPr>
        <p:spPr>
          <a:xfrm rot="20550815">
            <a:off x="3097651" y="3853390"/>
            <a:ext cx="2500383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  <p:sp>
        <p:nvSpPr>
          <p:cNvPr id="956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57" name="Connection Line"/>
          <p:cNvCxnSpPr>
            <a:cxnSpLocks/>
            <a:endCxn id="956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8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59" name="Connection Line"/>
          <p:cNvCxnSpPr>
            <a:cxnSpLocks/>
            <a:endCxn id="958" idx="0"/>
          </p:cNvCxnSpPr>
          <p:nvPr/>
        </p:nvCxnSpPr>
        <p:spPr>
          <a:xfrm flipH="1">
            <a:off x="5068902" y="5908224"/>
            <a:ext cx="5737" cy="101647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0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961" name="Connection Line"/>
          <p:cNvCxnSpPr>
            <a:cxnSpLocks/>
            <a:endCxn id="960" idx="0"/>
          </p:cNvCxnSpPr>
          <p:nvPr/>
        </p:nvCxnSpPr>
        <p:spPr>
          <a:xfrm>
            <a:off x="6638713" y="3959197"/>
            <a:ext cx="4238774" cy="1398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2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63" name="Connection Line"/>
          <p:cNvCxnSpPr>
            <a:cxnSpLocks/>
            <a:stCxn id="960" idx="2"/>
            <a:endCxn id="962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4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965" name="Connection Line"/>
          <p:cNvCxnSpPr>
            <a:cxnSpLocks/>
            <a:stCxn id="953" idx="2"/>
            <a:endCxn id="964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6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pic>
        <p:nvPicPr>
          <p:cNvPr id="967" name="karp.png" descr="karp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68" name="Picture 96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096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1" name="Implications of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Cook–Levin</a:t>
            </a:r>
          </a:p>
        </p:txBody>
      </p:sp>
      <p:sp>
        <p:nvSpPr>
          <p:cNvPr id="9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973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cxnSp>
        <p:nvCxnSpPr>
          <p:cNvPr id="974" name="Connection Line"/>
          <p:cNvCxnSpPr>
            <a:cxnSpLocks/>
            <a:stCxn id="989" idx="2"/>
            <a:endCxn id="975" idx="0"/>
          </p:cNvCxnSpPr>
          <p:nvPr/>
        </p:nvCxnSpPr>
        <p:spPr>
          <a:xfrm flipH="1">
            <a:off x="5074639" y="2389759"/>
            <a:ext cx="1549605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5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76" name="Connection Line"/>
          <p:cNvCxnSpPr>
            <a:cxnSpLocks/>
            <a:stCxn id="989" idx="2"/>
            <a:endCxn id="977" idx="0"/>
          </p:cNvCxnSpPr>
          <p:nvPr/>
        </p:nvCxnSpPr>
        <p:spPr>
          <a:xfrm flipH="1">
            <a:off x="2128238" y="2389759"/>
            <a:ext cx="4496006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7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78" name="Connection Line"/>
          <p:cNvCxnSpPr>
            <a:cxnSpLocks/>
            <a:endCxn id="979" idx="0"/>
          </p:cNvCxnSpPr>
          <p:nvPr/>
        </p:nvCxnSpPr>
        <p:spPr>
          <a:xfrm flipH="1">
            <a:off x="2133827" y="2389759"/>
            <a:ext cx="4504887" cy="45101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9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sp>
        <p:nvSpPr>
          <p:cNvPr id="980" name="Independent-Set poly-time reduces to Circuit-Sat"/>
          <p:cNvSpPr txBox="1"/>
          <p:nvPr/>
        </p:nvSpPr>
        <p:spPr>
          <a:xfrm rot="19740164">
            <a:off x="2098703" y="3081540"/>
            <a:ext cx="2884663" cy="92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Circuit-Sat</a:t>
            </a:r>
          </a:p>
        </p:txBody>
      </p:sp>
      <p:sp>
        <p:nvSpPr>
          <p:cNvPr id="981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82" name="Connection Line"/>
          <p:cNvCxnSpPr>
            <a:cxnSpLocks/>
            <a:endCxn id="983" idx="0"/>
          </p:cNvCxnSpPr>
          <p:nvPr/>
        </p:nvCxnSpPr>
        <p:spPr>
          <a:xfrm flipH="1">
            <a:off x="5068902" y="2389759"/>
            <a:ext cx="1569812" cy="45349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3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84" name="Connection Line"/>
          <p:cNvCxnSpPr>
            <a:cxnSpLocks/>
            <a:stCxn id="989" idx="2"/>
            <a:endCxn id="985" idx="0"/>
          </p:cNvCxnSpPr>
          <p:nvPr/>
        </p:nvCxnSpPr>
        <p:spPr>
          <a:xfrm>
            <a:off x="6624244" y="2389759"/>
            <a:ext cx="4253243" cy="2968046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5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sp>
        <p:nvSpPr>
          <p:cNvPr id="98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87" name="Connection Line"/>
          <p:cNvCxnSpPr>
            <a:cxnSpLocks/>
            <a:stCxn id="989" idx="2"/>
            <a:endCxn id="988" idx="0"/>
          </p:cNvCxnSpPr>
          <p:nvPr/>
        </p:nvCxnSpPr>
        <p:spPr>
          <a:xfrm flipH="1">
            <a:off x="2123440" y="2389759"/>
            <a:ext cx="4500804" cy="612216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sp>
        <p:nvSpPr>
          <p:cNvPr id="989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sp>
        <p:nvSpPr>
          <p:cNvPr id="990" name="All of these problems (and many, many more)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(and many, many more)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poly-time reduce to </a:t>
            </a:r>
            <a:r>
              <a:rPr cap="small"/>
              <a:t>Sat</a:t>
            </a:r>
            <a:r>
              <a:t>.</a:t>
            </a:r>
          </a:p>
        </p:txBody>
      </p:sp>
      <p:pic>
        <p:nvPicPr>
          <p:cNvPr id="991" name="image39.jpg" descr="image39.jpg"/>
          <p:cNvPicPr>
            <a:picLocks/>
          </p:cNvPicPr>
          <p:nvPr/>
        </p:nvPicPr>
        <p:blipFill>
          <a:blip r:embed="rId2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92" name="image40.jpg" descr="image40.jpg"/>
          <p:cNvPicPr>
            <a:picLocks/>
          </p:cNvPicPr>
          <p:nvPr/>
        </p:nvPicPr>
        <p:blipFill>
          <a:blip r:embed="rId3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  <p:cxnSp>
        <p:nvCxnSpPr>
          <p:cNvPr id="993" name="Connection Line"/>
          <p:cNvCxnSpPr>
            <a:cxnSpLocks/>
            <a:stCxn id="989" idx="2"/>
            <a:endCxn id="973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>
                <a:alpha val="50000"/>
              </a:srgbClr>
            </a:solidFill>
            <a:miter lim="400000"/>
            <a:headEnd type="stealth"/>
          </a:ln>
        </p:spPr>
      </p:cxnSp>
      <p:cxnSp>
        <p:nvCxnSpPr>
          <p:cNvPr id="994" name="Connection Line"/>
          <p:cNvCxnSpPr>
            <a:cxnSpLocks/>
            <a:endCxn id="981" idx="0"/>
          </p:cNvCxnSpPr>
          <p:nvPr/>
        </p:nvCxnSpPr>
        <p:spPr>
          <a:xfrm>
            <a:off x="6638713" y="2389759"/>
            <a:ext cx="1178765" cy="295901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cxnSp>
        <p:nvCxnSpPr>
          <p:cNvPr id="995" name="Connection Line"/>
          <p:cNvCxnSpPr>
            <a:cxnSpLocks/>
            <a:stCxn id="989" idx="2"/>
            <a:endCxn id="986" idx="0"/>
          </p:cNvCxnSpPr>
          <p:nvPr/>
        </p:nvCxnSpPr>
        <p:spPr>
          <a:xfrm>
            <a:off x="6624244" y="2389759"/>
            <a:ext cx="4253242" cy="452591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pic>
        <p:nvPicPr>
          <p:cNvPr id="996" name="Picture 99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654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8" name="Implications of Karp +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 + Cook–Levin</a:t>
            </a:r>
          </a:p>
        </p:txBody>
      </p:sp>
      <p:sp>
        <p:nvSpPr>
          <p:cNvPr id="99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cxnSp>
        <p:nvCxnSpPr>
          <p:cNvPr id="1001" name="Connection Line"/>
          <p:cNvCxnSpPr>
            <a:cxnSpLocks/>
            <a:endCxn id="1002" idx="0"/>
          </p:cNvCxnSpPr>
          <p:nvPr/>
        </p:nvCxnSpPr>
        <p:spPr>
          <a:xfrm>
            <a:off x="6638713" y="2213811"/>
            <a:ext cx="0" cy="119496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2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1003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1004" name="Connection Line"/>
          <p:cNvCxnSpPr>
            <a:cxnSpLocks/>
            <a:endCxn id="1003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5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1006" name="Connection Line"/>
          <p:cNvCxnSpPr>
            <a:cxnSpLocks/>
            <a:stCxn id="1002" idx="1"/>
            <a:endCxn id="1005" idx="0"/>
          </p:cNvCxnSpPr>
          <p:nvPr/>
        </p:nvCxnSpPr>
        <p:spPr>
          <a:xfrm flipH="1">
            <a:off x="2128238" y="3683988"/>
            <a:ext cx="3987813" cy="164785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7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1008" name="Connection Line"/>
          <p:cNvCxnSpPr>
            <a:cxnSpLocks/>
            <a:stCxn id="1005" idx="2"/>
            <a:endCxn id="1007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9" name="3-Sat and Independent-Set poly-time reduce to one another"/>
          <p:cNvSpPr txBox="1"/>
          <p:nvPr/>
        </p:nvSpPr>
        <p:spPr>
          <a:xfrm rot="20186773">
            <a:off x="2193396" y="3477328"/>
            <a:ext cx="3064722" cy="70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and </a:t>
            </a:r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 to</a:t>
            </a:r>
            <a:br>
              <a:rPr dirty="0"/>
            </a:br>
            <a:r>
              <a:rPr dirty="0"/>
              <a:t>one another</a:t>
            </a:r>
          </a:p>
        </p:txBody>
      </p:sp>
      <p:sp>
        <p:nvSpPr>
          <p:cNvPr id="1010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1011" name="Connection Line"/>
          <p:cNvCxnSpPr>
            <a:cxnSpLocks/>
            <a:stCxn id="1002" idx="2"/>
            <a:endCxn id="1010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2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1013" name="Connection Line"/>
          <p:cNvCxnSpPr>
            <a:cxnSpLocks/>
            <a:stCxn id="1003" idx="2"/>
            <a:endCxn id="1012" idx="0"/>
          </p:cNvCxnSpPr>
          <p:nvPr/>
        </p:nvCxnSpPr>
        <p:spPr>
          <a:xfrm flipH="1">
            <a:off x="5068902" y="5882259"/>
            <a:ext cx="5737" cy="10424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4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1015" name="Connection Line"/>
          <p:cNvCxnSpPr>
            <a:cxnSpLocks/>
            <a:stCxn id="1002" idx="3"/>
            <a:endCxn id="1014" idx="0"/>
          </p:cNvCxnSpPr>
          <p:nvPr/>
        </p:nvCxnSpPr>
        <p:spPr>
          <a:xfrm>
            <a:off x="7161375" y="3683988"/>
            <a:ext cx="3716112" cy="167381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1017" name="Connection Line"/>
          <p:cNvCxnSpPr>
            <a:cxnSpLocks/>
            <a:stCxn id="1014" idx="2"/>
            <a:endCxn id="1016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1019" name="Connection Line"/>
          <p:cNvCxnSpPr>
            <a:cxnSpLocks/>
            <a:stCxn id="1007" idx="2"/>
            <a:endCxn id="1018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20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rPr dirty="0"/>
              <a:t>Sat</a:t>
            </a:r>
          </a:p>
        </p:txBody>
      </p:sp>
      <p:pic>
        <p:nvPicPr>
          <p:cNvPr id="1021" name="karp.png" descr="karp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22" name="All of these problems are NP-complete; they are manifestations of the same really hard problem.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are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-complete; they are manifestations of the same really hard problem.</a:t>
            </a:r>
          </a:p>
        </p:txBody>
      </p:sp>
      <p:pic>
        <p:nvPicPr>
          <p:cNvPr id="1023" name="image39.jpg" descr="image39.jpg"/>
          <p:cNvPicPr>
            <a:picLocks/>
          </p:cNvPicPr>
          <p:nvPr/>
        </p:nvPicPr>
        <p:blipFill>
          <a:blip r:embed="rId4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24" name="image40.jpg" descr="image40.jpg"/>
          <p:cNvPicPr>
            <a:picLocks/>
          </p:cNvPicPr>
          <p:nvPr/>
        </p:nvPicPr>
        <p:blipFill>
          <a:blip r:embed="rId5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  <p:pic>
        <p:nvPicPr>
          <p:cNvPr id="1025" name="Picture 1024" descr="tem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667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02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br/>
            <a:endParaRPr/>
          </a:p>
          <a:p>
            <a:r>
              <a:t>Notation.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We pay for time to write down 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sent to oracle 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Þ</a:t>
            </a:r>
            <a:b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</a:br>
            <a:r>
              <a:rPr>
                <a:solidFill>
                  <a:srgbClr val="000000"/>
                </a:solidFill>
              </a:rPr>
              <a:t>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must be of polynomial size. 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Novice mistake.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Confusing</a:t>
            </a:r>
            <a: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4" name="Picture 20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Intractability:  quiz 1</a:t>
            </a:r>
          </a:p>
        </p:txBody>
      </p:sp>
      <p:sp>
        <p:nvSpPr>
          <p:cNvPr id="208" name="Suppose that X ≤ P Y. Which of the following can we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Suppose that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Times"/>
                <a:ea typeface="Times"/>
                <a:cs typeface="Times"/>
                <a:sym typeface="Times"/>
              </a:rPr>
              <a:t>.</a:t>
            </a:r>
            <a:r>
              <a:t> Which of the following can we infer?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 then so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 iff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66412" y="9401615"/>
            <a:ext cx="210770" cy="2413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0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pic>
        <p:nvPicPr>
          <p:cNvPr id="212" name="Picture 21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1" animBg="1" advAuto="0"/>
    </p:bldLst>
  </p:timing>
</p:sld>
</file>

<file path=ppt/theme/_rels/them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5493">
          <a:alpha val="5000"/>
        </a:srgbClr>
      </a:dk1>
      <a:lt1>
        <a:srgbClr val="8D312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7894</Words>
  <Application>Microsoft Macintosh PowerPoint</Application>
  <PresentationFormat>Custom</PresentationFormat>
  <Paragraphs>947</Paragraphs>
  <Slides>76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Apple Color Emoji</vt:lpstr>
      <vt:lpstr>Arial</vt:lpstr>
      <vt:lpstr>Futura</vt:lpstr>
      <vt:lpstr>Futura Heavy</vt:lpstr>
      <vt:lpstr>Futura Medium</vt:lpstr>
      <vt:lpstr>Lucida Grande</vt:lpstr>
      <vt:lpstr>Lucida Sans</vt:lpstr>
      <vt:lpstr>Symbol</vt:lpstr>
      <vt:lpstr>Times</vt:lpstr>
      <vt:lpstr>White</vt:lpstr>
      <vt:lpstr>PowerPoint Presentation</vt:lpstr>
      <vt:lpstr>Reductions, P and NP</vt:lpstr>
      <vt:lpstr>Algorithm design patterns and antipatterns</vt:lpstr>
      <vt:lpstr>Classify problems according to computational requirements</vt:lpstr>
      <vt:lpstr>Classify problems according to computational requirements</vt:lpstr>
      <vt:lpstr>Classify problems</vt:lpstr>
      <vt:lpstr>Poly-time reductions</vt:lpstr>
      <vt:lpstr>Poly-time reductions</vt:lpstr>
      <vt:lpstr>Intractability:  quiz 1</vt:lpstr>
      <vt:lpstr>Poly-time reductions</vt:lpstr>
      <vt:lpstr>Reductions, P and NP</vt:lpstr>
      <vt:lpstr>Independent set</vt:lpstr>
      <vt:lpstr>Vertex cover</vt:lpstr>
      <vt:lpstr>Intractability:  quiz 2</vt:lpstr>
      <vt:lpstr>Vertex cover and independent set reduce to one another</vt:lpstr>
      <vt:lpstr>Vertex cover and independent set reduce to one another</vt:lpstr>
      <vt:lpstr>Vertex cover and independent set reduce to one another</vt:lpstr>
      <vt:lpstr>Set cover</vt:lpstr>
      <vt:lpstr>Intractability:  quiz 3</vt:lpstr>
      <vt:lpstr>Vertex cover reduces to set cover</vt:lpstr>
      <vt:lpstr>Vertex cover reduces to set cover</vt:lpstr>
      <vt:lpstr>Vertex cover reduces to set cover</vt:lpstr>
      <vt:lpstr>Reductions, P and NP</vt:lpstr>
      <vt:lpstr>Satisfiability</vt:lpstr>
      <vt:lpstr>Satisfiability is hard</vt:lpstr>
      <vt:lpstr>3-satisfiability reduces to independent set</vt:lpstr>
      <vt:lpstr>3-satisfiability reduces to independent set</vt:lpstr>
      <vt:lpstr>3-satisfiability reduces to independent set</vt:lpstr>
      <vt:lpstr>Review</vt:lpstr>
      <vt:lpstr>Decision, search, and optimization problems</vt:lpstr>
      <vt:lpstr>Search problems vs. decision problems</vt:lpstr>
      <vt:lpstr>Optimization problems vs. search problems</vt:lpstr>
      <vt:lpstr>Reductions, P and NP</vt:lpstr>
      <vt:lpstr>3-colorability</vt:lpstr>
      <vt:lpstr>Intractability:  quiz 4</vt:lpstr>
      <vt:lpstr>Application:  register allocation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Poly-time reductions</vt:lpstr>
      <vt:lpstr>Karp’s 20 poly-time reductions from satisfiability</vt:lpstr>
      <vt:lpstr>Reductions, P and NP</vt:lpstr>
      <vt:lpstr>P</vt:lpstr>
      <vt:lpstr>NP</vt:lpstr>
      <vt:lpstr>Certifiers and certificates:  satisfiability</vt:lpstr>
      <vt:lpstr>Intractability:  quiz 5</vt:lpstr>
      <vt:lpstr>Intractability:  quiz 6</vt:lpstr>
      <vt:lpstr>Significance of NP</vt:lpstr>
      <vt:lpstr>P, NP, and EXP</vt:lpstr>
      <vt:lpstr>The main question:  P vs. NP</vt:lpstr>
      <vt:lpstr>The main question:  P vs. NP</vt:lpstr>
      <vt:lpstr>Possible outcomes</vt:lpstr>
      <vt:lpstr>Possible outcomes</vt:lpstr>
      <vt:lpstr>Possible outcomes</vt:lpstr>
      <vt:lpstr>Other possible outcomes</vt:lpstr>
      <vt:lpstr>Millennium prize</vt:lpstr>
      <vt:lpstr>Reductions, P and NP</vt:lpstr>
      <vt:lpstr>Polynomial transformations</vt:lpstr>
      <vt:lpstr>NP-complete</vt:lpstr>
      <vt:lpstr>Circuit satisfiability</vt:lpstr>
      <vt:lpstr>The “first” NP-complete problem</vt:lpstr>
      <vt:lpstr>The “first” NP-complete problem</vt:lpstr>
      <vt:lpstr>The “first” NP-complete problem</vt:lpstr>
      <vt:lpstr>Example</vt:lpstr>
      <vt:lpstr>Establishing NP-completeness</vt:lpstr>
      <vt:lpstr>Reductions:  quiz 7</vt:lpstr>
      <vt:lpstr>3-satisfiability is NP-complete</vt:lpstr>
      <vt:lpstr>3-satisfiability is NP-complete</vt:lpstr>
      <vt:lpstr>3-satisfiability is NP-complete</vt:lpstr>
      <vt:lpstr>3-satisfiability is NP-complete</vt:lpstr>
      <vt:lpstr>Implications of Karp</vt:lpstr>
      <vt:lpstr>Implications of Cook–Levin</vt:lpstr>
      <vt:lpstr>Implications of Karp + Cook–Levin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  Intractability I</dc:title>
  <dc:creator>Steven</dc:creator>
  <cp:lastModifiedBy>hongjiang wei</cp:lastModifiedBy>
  <cp:revision>19</cp:revision>
  <dcterms:modified xsi:type="dcterms:W3CDTF">2024-01-03T00:15:14Z</dcterms:modified>
</cp:coreProperties>
</file>